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74" r:id="rId2"/>
    <p:sldId id="559" r:id="rId3"/>
    <p:sldId id="610" r:id="rId4"/>
    <p:sldId id="611" r:id="rId5"/>
    <p:sldId id="612" r:id="rId6"/>
    <p:sldId id="613" r:id="rId7"/>
    <p:sldId id="614" r:id="rId8"/>
    <p:sldId id="615" r:id="rId9"/>
    <p:sldId id="616" r:id="rId10"/>
    <p:sldId id="523" r:id="rId11"/>
    <p:sldId id="535" r:id="rId12"/>
    <p:sldId id="536" r:id="rId13"/>
    <p:sldId id="527" r:id="rId14"/>
    <p:sldId id="525" r:id="rId15"/>
    <p:sldId id="528" r:id="rId16"/>
    <p:sldId id="561" r:id="rId17"/>
    <p:sldId id="562" r:id="rId18"/>
    <p:sldId id="563" r:id="rId19"/>
    <p:sldId id="565" r:id="rId20"/>
    <p:sldId id="566" r:id="rId21"/>
    <p:sldId id="567" r:id="rId22"/>
    <p:sldId id="537" r:id="rId23"/>
    <p:sldId id="538" r:id="rId24"/>
    <p:sldId id="568" r:id="rId25"/>
    <p:sldId id="539" r:id="rId26"/>
    <p:sldId id="596" r:id="rId27"/>
    <p:sldId id="569" r:id="rId28"/>
    <p:sldId id="570" r:id="rId29"/>
    <p:sldId id="526" r:id="rId30"/>
    <p:sldId id="571" r:id="rId31"/>
    <p:sldId id="572" r:id="rId32"/>
    <p:sldId id="573" r:id="rId33"/>
    <p:sldId id="574" r:id="rId34"/>
    <p:sldId id="575" r:id="rId35"/>
    <p:sldId id="576" r:id="rId36"/>
    <p:sldId id="577" r:id="rId37"/>
    <p:sldId id="578" r:id="rId38"/>
    <p:sldId id="579" r:id="rId39"/>
    <p:sldId id="580" r:id="rId40"/>
    <p:sldId id="581" r:id="rId41"/>
    <p:sldId id="582" r:id="rId42"/>
    <p:sldId id="583" r:id="rId43"/>
    <p:sldId id="584" r:id="rId44"/>
    <p:sldId id="585" r:id="rId45"/>
    <p:sldId id="586" r:id="rId46"/>
    <p:sldId id="587" r:id="rId47"/>
    <p:sldId id="588" r:id="rId48"/>
    <p:sldId id="589" r:id="rId49"/>
    <p:sldId id="599" r:id="rId50"/>
    <p:sldId id="600" r:id="rId51"/>
    <p:sldId id="601" r:id="rId52"/>
    <p:sldId id="602" r:id="rId53"/>
    <p:sldId id="603" r:id="rId54"/>
    <p:sldId id="604" r:id="rId55"/>
    <p:sldId id="605" r:id="rId56"/>
    <p:sldId id="606" r:id="rId57"/>
    <p:sldId id="607" r:id="rId58"/>
    <p:sldId id="608" r:id="rId59"/>
    <p:sldId id="609" r:id="rId60"/>
    <p:sldId id="590" r:id="rId61"/>
    <p:sldId id="591" r:id="rId62"/>
    <p:sldId id="592" r:id="rId63"/>
    <p:sldId id="593" r:id="rId64"/>
    <p:sldId id="594" r:id="rId65"/>
    <p:sldId id="595" r:id="rId66"/>
    <p:sldId id="597" r:id="rId67"/>
    <p:sldId id="598" r:id="rId68"/>
    <p:sldId id="618" r:id="rId69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bg1"/>
        </a:solidFill>
        <a:latin typeface="Times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bg1"/>
        </a:solidFill>
        <a:latin typeface="Times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bg1"/>
        </a:solidFill>
        <a:latin typeface="Times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bg1"/>
        </a:solidFill>
        <a:latin typeface="Times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bg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60000"/>
    <a:srgbClr val="B40000"/>
    <a:srgbClr val="B80000"/>
    <a:srgbClr val="FF6600"/>
    <a:srgbClr val="292929"/>
    <a:srgbClr val="FF020F"/>
    <a:srgbClr val="FFE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10" autoAdjust="0"/>
    <p:restoredTop sz="90961" autoAdjust="0"/>
  </p:normalViewPr>
  <p:slideViewPr>
    <p:cSldViewPr>
      <p:cViewPr varScale="1">
        <p:scale>
          <a:sx n="68" d="100"/>
          <a:sy n="68" d="100"/>
        </p:scale>
        <p:origin x="8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D43DE5EF-C4C3-4847-9498-A2597C075F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77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6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6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6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F8F3B6FF-AE5B-4C93-9358-7193CBBA4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00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2BC23-934E-44B4-878E-E0ED768179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CAEC6-0D57-4EF4-BA1A-30AF2BE348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31C22-1AC8-4A10-89C7-26E32C5DB7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CF631-B5C3-4F21-9C51-17DF01F2B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843A1-148A-4D83-9E9E-6919E24780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3FA18-793C-469E-96A9-A308275B3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1DF16-27BC-46C8-9A13-B2EE306AAC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2BB60-FBA8-4A55-A6B5-B26AD3E72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9B762-3E45-4824-BEB3-8A1381300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1C399-C581-4FC9-8EB1-E5232F1E06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335C1-46F3-4E07-A4B9-7EF6F1E33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fld id="{3DB2323B-2AFF-4F1E-BCBE-58D2348083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b="1" u="sng" dirty="0">
                <a:solidFill>
                  <a:srgbClr val="FFEF02"/>
                </a:solidFill>
              </a:rPr>
              <a:t>Outline of Today’s Discussion</a:t>
            </a:r>
            <a:endParaRPr lang="en-US" sz="3200" b="1" u="sng" dirty="0">
              <a:solidFill>
                <a:srgbClr val="FFFB0F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48006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Introduction to Non-Linear Regression</a:t>
            </a:r>
          </a:p>
          <a:p>
            <a:pPr marL="609600" indent="-609600">
              <a:buFontTx/>
              <a:buAutoNum type="arabicPeriod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Statistical </a:t>
            </a:r>
            <a:r>
              <a:rPr lang="en-US" sz="2400" b="1" dirty="0">
                <a:solidFill>
                  <a:schemeClr val="bg1"/>
                </a:solidFill>
              </a:rPr>
              <a:t>Significance: Decision Errors</a:t>
            </a:r>
          </a:p>
          <a:p>
            <a:pPr marL="609600" indent="-609600">
              <a:buFontTx/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Statistical Significance: Effect Size</a:t>
            </a:r>
          </a:p>
          <a:p>
            <a:pPr marL="609600" indent="-609600">
              <a:buFontTx/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Statistical Significance: Statistical </a:t>
            </a:r>
            <a:r>
              <a:rPr lang="en-US" sz="2400" b="1" dirty="0" smtClean="0">
                <a:solidFill>
                  <a:schemeClr val="bg1"/>
                </a:solidFill>
              </a:rPr>
              <a:t>Power</a:t>
            </a:r>
          </a:p>
          <a:p>
            <a:pPr marL="609600" indent="-609600">
              <a:buFontTx/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Some Intuitions about Power &amp; Sample Size</a:t>
            </a:r>
          </a:p>
          <a:p>
            <a:pPr marL="609600" indent="-609600">
              <a:buFontTx/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Using Power To Estimate Sample Size</a:t>
            </a:r>
          </a:p>
          <a:p>
            <a:pPr marL="609600" indent="-609600">
              <a:buFontTx/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eriod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EF02"/>
                </a:solidFill>
              </a:rPr>
              <a:t>Part </a:t>
            </a:r>
            <a:r>
              <a:rPr lang="en-US" b="1" u="sng" dirty="0" smtClean="0">
                <a:solidFill>
                  <a:srgbClr val="FFEF02"/>
                </a:solidFill>
              </a:rPr>
              <a:t>2</a:t>
            </a:r>
            <a:endParaRPr lang="en-US" dirty="0"/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2043113" y="2514600"/>
            <a:ext cx="52546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Statistical Significance: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4000" b="1"/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Decision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Decision Errors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When the right procedure leads to the wrong conclusion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Type I Error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Reject the null hypothesis when it is true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Conclude that a manipulation had an effect when in fact it did not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Type II Error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Fail to reject the null when it is false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Conclude that a manipulation did not have an effect when in fact it did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Decision Errors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Setting a strict significance level (e.g., </a:t>
            </a:r>
            <a:r>
              <a:rPr lang="en-US" sz="2800" i="1">
                <a:solidFill>
                  <a:schemeClr val="bg1"/>
                </a:solidFill>
              </a:rPr>
              <a:t>p</a:t>
            </a:r>
            <a:r>
              <a:rPr lang="en-US" sz="2800">
                <a:solidFill>
                  <a:schemeClr val="bg1"/>
                </a:solidFill>
              </a:rPr>
              <a:t> &lt; .001)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Decreases the possibility of committing a Type I error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Increases the possibility of committing a Type II error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Setting a lenient significance level (e.g., </a:t>
            </a:r>
            <a:r>
              <a:rPr lang="en-US" sz="2800" i="1">
                <a:solidFill>
                  <a:schemeClr val="bg1"/>
                </a:solidFill>
              </a:rPr>
              <a:t>p</a:t>
            </a:r>
            <a:r>
              <a:rPr lang="en-US" sz="2800">
                <a:solidFill>
                  <a:schemeClr val="bg1"/>
                </a:solidFill>
              </a:rPr>
              <a:t> &lt; .10)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Increases the possibility of committing a Type I error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Decreases the possibility of committing a Type II error</a:t>
            </a:r>
          </a:p>
          <a:p>
            <a:pPr>
              <a:lnSpc>
                <a:spcPct val="90000"/>
              </a:lnSpc>
            </a:pP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Decision Errors</a:t>
            </a:r>
            <a:endParaRPr lang="en-US" b="1" u="sng">
              <a:solidFill>
                <a:srgbClr val="FFFB0F"/>
              </a:solidFill>
            </a:endParaRPr>
          </a:p>
        </p:txBody>
      </p:sp>
      <p:pic>
        <p:nvPicPr>
          <p:cNvPr id="358405" name="Picture 5" descr="table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772400" cy="351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EF02"/>
                </a:solidFill>
              </a:rPr>
              <a:t>Part </a:t>
            </a:r>
            <a:r>
              <a:rPr lang="en-US" b="1" u="sng" dirty="0" smtClean="0">
                <a:solidFill>
                  <a:srgbClr val="FFEF02"/>
                </a:solidFill>
              </a:rPr>
              <a:t>3</a:t>
            </a:r>
            <a:endParaRPr lang="en-US" dirty="0"/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2043113" y="2514600"/>
            <a:ext cx="52546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Statistical Significance: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4000" b="1"/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Effect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Effect Size</a:t>
            </a:r>
            <a:endParaRPr lang="en-US" b="1" u="sng">
              <a:solidFill>
                <a:srgbClr val="FFFB0F"/>
              </a:solidFill>
            </a:endParaRPr>
          </a:p>
        </p:txBody>
      </p:sp>
      <p:pic>
        <p:nvPicPr>
          <p:cNvPr id="359429" name="Picture 5" descr="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4614863" cy="5456238"/>
          </a:xfrm>
          <a:prstGeom prst="rect">
            <a:avLst/>
          </a:prstGeom>
          <a:noFill/>
        </p:spPr>
      </p:pic>
      <p:sp>
        <p:nvSpPr>
          <p:cNvPr id="359430" name="Text Box 6"/>
          <p:cNvSpPr txBox="1">
            <a:spLocks noChangeArrowheads="1"/>
          </p:cNvSpPr>
          <p:nvPr/>
        </p:nvSpPr>
        <p:spPr bwMode="auto">
          <a:xfrm>
            <a:off x="4800600" y="1752600"/>
            <a:ext cx="4114800" cy="4437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en-US" sz="2400" u="sng"/>
              <a:t>Potential Pop Quiz Question:</a:t>
            </a:r>
          </a:p>
          <a:p>
            <a:pPr marL="342900" indent="-342900">
              <a:buFontTx/>
              <a:buNone/>
            </a:pPr>
            <a:endParaRPr lang="en-US" sz="2400"/>
          </a:p>
          <a:p>
            <a:pPr marL="342900" indent="-342900">
              <a:buFontTx/>
              <a:buNone/>
            </a:pPr>
            <a:r>
              <a:rPr lang="en-US" sz="2400"/>
              <a:t>If picture “c” were to be </a:t>
            </a:r>
          </a:p>
          <a:p>
            <a:pPr marL="342900" indent="-342900">
              <a:buFontTx/>
              <a:buNone/>
            </a:pPr>
            <a:r>
              <a:rPr lang="en-US" sz="2400"/>
              <a:t>represented on an SPSS</a:t>
            </a:r>
          </a:p>
          <a:p>
            <a:pPr marL="342900" indent="-342900">
              <a:buFontTx/>
              <a:buNone/>
            </a:pPr>
            <a:r>
              <a:rPr lang="en-US" sz="2400"/>
              <a:t>output, what would be a</a:t>
            </a:r>
          </a:p>
          <a:p>
            <a:pPr marL="342900" indent="-342900">
              <a:buFontTx/>
              <a:buNone/>
            </a:pPr>
            <a:r>
              <a:rPr lang="en-US" sz="2400"/>
              <a:t>plausible “sig” value?</a:t>
            </a:r>
          </a:p>
          <a:p>
            <a:pPr marL="342900" indent="-342900">
              <a:buFontTx/>
              <a:buNone/>
            </a:pPr>
            <a:endParaRPr lang="en-US" sz="2400"/>
          </a:p>
          <a:p>
            <a:pPr marL="342900" indent="-342900">
              <a:buFontTx/>
              <a:buNone/>
            </a:pPr>
            <a:r>
              <a:rPr lang="en-US" sz="2400"/>
              <a:t>How about an implausible “sig”</a:t>
            </a:r>
          </a:p>
          <a:p>
            <a:pPr marL="342900" indent="-342900">
              <a:buFontTx/>
              <a:buNone/>
            </a:pPr>
            <a:r>
              <a:rPr lang="en-US" sz="2400"/>
              <a:t>value?</a:t>
            </a:r>
          </a:p>
          <a:p>
            <a:pPr marL="342900" indent="-342900">
              <a:buFontTx/>
              <a:buNone/>
            </a:pPr>
            <a:endParaRPr lang="en-US" sz="2400"/>
          </a:p>
          <a:p>
            <a:pPr marL="342900" indent="-342900">
              <a:buFontTx/>
              <a:buNone/>
            </a:pPr>
            <a:r>
              <a:rPr lang="en-US" sz="2400"/>
              <a:t>Explain your answer.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Effect Size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334000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en-US" b="1">
              <a:solidFill>
                <a:schemeClr val="bg1"/>
              </a:solidFill>
            </a:endParaRPr>
          </a:p>
          <a:p>
            <a:pPr marL="609600" indent="-609600" algn="ctr">
              <a:buFontTx/>
              <a:buNone/>
            </a:pPr>
            <a:endParaRPr lang="en-US" b="1">
              <a:solidFill>
                <a:schemeClr val="bg1"/>
              </a:solidFill>
            </a:endParaRPr>
          </a:p>
          <a:p>
            <a:pPr marL="609600" indent="-609600" algn="ctr">
              <a:buFontTx/>
              <a:buNone/>
            </a:pPr>
            <a:r>
              <a:rPr lang="en-US" sz="4400" b="1">
                <a:solidFill>
                  <a:schemeClr val="bg1"/>
                </a:solidFill>
              </a:rPr>
              <a:t>There is Trouble in Paradise</a:t>
            </a:r>
          </a:p>
          <a:p>
            <a:pPr marL="609600" indent="-609600" algn="ctr">
              <a:buFontTx/>
              <a:buNone/>
            </a:pPr>
            <a:endParaRPr lang="en-US" sz="4400" b="1">
              <a:solidFill>
                <a:schemeClr val="bg1"/>
              </a:solidFill>
            </a:endParaRPr>
          </a:p>
          <a:p>
            <a:pPr marL="609600" indent="-609600" algn="ctr">
              <a:buFontTx/>
              <a:buNone/>
            </a:pPr>
            <a:r>
              <a:rPr lang="en-US" sz="4400" b="1">
                <a:solidFill>
                  <a:schemeClr val="bg1"/>
                </a:solidFill>
              </a:rPr>
              <a:t>(Say it with me)</a:t>
            </a:r>
          </a:p>
          <a:p>
            <a:pPr marL="609600" indent="-609600"/>
            <a:endParaRPr lang="en-US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Effect Size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>
                <a:solidFill>
                  <a:schemeClr val="bg1"/>
                </a:solidFill>
              </a:rPr>
              <a:t>One major problem with Null Hypothesis Testing (i.e., inferential statistics) is that the </a:t>
            </a:r>
            <a:r>
              <a:rPr lang="en-US" b="1">
                <a:solidFill>
                  <a:srgbClr val="FFEF02"/>
                </a:solidFill>
              </a:rPr>
              <a:t>outcome depends on sample size</a:t>
            </a:r>
            <a:r>
              <a:rPr lang="en-US" b="1">
                <a:solidFill>
                  <a:schemeClr val="bg1"/>
                </a:solidFill>
              </a:rPr>
              <a:t>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>
                <a:solidFill>
                  <a:schemeClr val="bg1"/>
                </a:solidFill>
              </a:rPr>
              <a:t>For example, a particular set of scores might generate a non-significant t-test with n=10. But if the exact same numbers were duplicated (n=20) the t-test suddenly becomes “significant”.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>
                <a:solidFill>
                  <a:schemeClr val="bg2"/>
                </a:solidFill>
              </a:rPr>
              <a:t>Demo on doubling the sample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Effect Size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33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 u="sng">
                <a:solidFill>
                  <a:srgbClr val="FFEF02"/>
                </a:solidFill>
              </a:rPr>
              <a:t>Effect Size</a:t>
            </a:r>
            <a:r>
              <a:rPr lang="en-US" b="1">
                <a:solidFill>
                  <a:schemeClr val="bg1"/>
                </a:solidFill>
              </a:rPr>
              <a:t> – The magnitude of the influence that the IV has on the DV.</a:t>
            </a:r>
          </a:p>
          <a:p>
            <a:pPr marL="609600" indent="-609600">
              <a:buFontTx/>
              <a:buAutoNum type="arabicPeriod"/>
            </a:pPr>
            <a:endParaRPr lang="en-US" b="1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eriod"/>
            </a:pPr>
            <a:endParaRPr lang="en-US" b="1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b="1">
                <a:solidFill>
                  <a:schemeClr val="bg1"/>
                </a:solidFill>
              </a:rPr>
              <a:t>Effect size does </a:t>
            </a:r>
            <a:r>
              <a:rPr lang="en-US" b="1" i="1">
                <a:solidFill>
                  <a:schemeClr val="bg1"/>
                </a:solidFill>
              </a:rPr>
              <a:t>NOT</a:t>
            </a:r>
            <a:r>
              <a:rPr lang="en-US" b="1">
                <a:solidFill>
                  <a:schemeClr val="bg1"/>
                </a:solidFill>
              </a:rPr>
              <a:t> depend on sample size!	</a:t>
            </a:r>
            <a:r>
              <a:rPr lang="en-US" b="1">
                <a:solidFill>
                  <a:schemeClr val="bg2"/>
                </a:solidFill>
              </a:rPr>
              <a:t>	(“And there was much rejoicing!”)</a:t>
            </a:r>
          </a:p>
          <a:p>
            <a:pPr marL="609600" indent="-609600">
              <a:buFontTx/>
              <a:buAutoNum type="arabicPeriod"/>
            </a:pPr>
            <a:endParaRPr lang="en-US" b="1">
              <a:solidFill>
                <a:schemeClr val="bg2"/>
              </a:solidFill>
            </a:endParaRPr>
          </a:p>
          <a:p>
            <a:pPr marL="609600" indent="-609600">
              <a:buFontTx/>
              <a:buAutoNum type="arabicPeriod"/>
            </a:pP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Effect Size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334000"/>
          </a:xfrm>
        </p:spPr>
        <p:txBody>
          <a:bodyPr/>
          <a:lstStyle/>
          <a:p>
            <a:pPr marL="609600" indent="-609600">
              <a:buFontTx/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609600" indent="-609600" algn="ctr"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Note: </a:t>
            </a:r>
            <a:r>
              <a:rPr lang="en-US" sz="2800" b="1" dirty="0" smtClean="0">
                <a:solidFill>
                  <a:schemeClr val="bg1"/>
                </a:solidFill>
              </a:rPr>
              <a:t>APA </a:t>
            </a:r>
            <a:r>
              <a:rPr lang="en-US" sz="2800" b="1" dirty="0" smtClean="0">
                <a:solidFill>
                  <a:schemeClr val="bg1"/>
                </a:solidFill>
              </a:rPr>
              <a:t>recommends</a:t>
            </a:r>
            <a:endParaRPr lang="en-US" sz="2800" b="1" dirty="0">
              <a:solidFill>
                <a:schemeClr val="bg1"/>
              </a:solidFill>
            </a:endParaRPr>
          </a:p>
          <a:p>
            <a:pPr marL="609600" indent="-609600" algn="ctr"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reporting an effect size </a:t>
            </a:r>
            <a:r>
              <a:rPr lang="en-US" sz="2800" b="1" dirty="0">
                <a:solidFill>
                  <a:schemeClr val="bg2"/>
                </a:solidFill>
              </a:rPr>
              <a:t>(e.g., Cohen’s </a:t>
            </a:r>
            <a:r>
              <a:rPr lang="en-US" sz="2800" b="1" dirty="0" smtClean="0">
                <a:solidFill>
                  <a:schemeClr val="bg2"/>
                </a:solidFill>
              </a:rPr>
              <a:t>d, or eta^2)</a:t>
            </a:r>
            <a:endParaRPr lang="en-US" sz="2800" b="1" dirty="0">
              <a:solidFill>
                <a:schemeClr val="bg2"/>
              </a:solidFill>
            </a:endParaRPr>
          </a:p>
          <a:p>
            <a:pPr marL="609600" indent="-609600" algn="ctr"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along with the inferential statistic </a:t>
            </a:r>
            <a:r>
              <a:rPr lang="en-US" sz="2800" b="1" dirty="0">
                <a:solidFill>
                  <a:schemeClr val="bg2"/>
                </a:solidFill>
              </a:rPr>
              <a:t>(e.g. t, f, or r stat).</a:t>
            </a:r>
          </a:p>
          <a:p>
            <a:pPr marL="609600" indent="-609600" algn="ctr">
              <a:buFontTx/>
              <a:buNone/>
            </a:pPr>
            <a:endParaRPr lang="en-US" sz="2800" b="1" dirty="0">
              <a:solidFill>
                <a:schemeClr val="bg2"/>
              </a:solidFill>
            </a:endParaRPr>
          </a:p>
          <a:p>
            <a:pPr marL="609600" indent="-609600" algn="ctr"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This way, we learn whether an effect is ‘</a:t>
            </a:r>
            <a:r>
              <a:rPr lang="en-US" sz="2800" b="1" dirty="0">
                <a:solidFill>
                  <a:srgbClr val="FFEF02"/>
                </a:solidFill>
              </a:rPr>
              <a:t>reliable</a:t>
            </a:r>
            <a:r>
              <a:rPr lang="en-US" sz="2800" b="1" dirty="0">
                <a:solidFill>
                  <a:schemeClr val="bg1"/>
                </a:solidFill>
              </a:rPr>
              <a:t>’ </a:t>
            </a:r>
          </a:p>
          <a:p>
            <a:pPr marL="609600" indent="-609600" algn="ctr">
              <a:buFontTx/>
              <a:buNone/>
            </a:pPr>
            <a:r>
              <a:rPr lang="en-US" sz="2800" b="1" dirty="0">
                <a:solidFill>
                  <a:schemeClr val="bg2"/>
                </a:solidFill>
              </a:rPr>
              <a:t>(that’s what the inferential statistic tells us)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pPr marL="609600" indent="-609600" algn="ctr"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and also </a:t>
            </a:r>
            <a:r>
              <a:rPr lang="en-US" sz="2800" b="1" dirty="0">
                <a:solidFill>
                  <a:srgbClr val="FFEF02"/>
                </a:solidFill>
              </a:rPr>
              <a:t>how large the effect is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</a:p>
          <a:p>
            <a:pPr marL="609600" indent="-609600" algn="ctr">
              <a:buFontTx/>
              <a:buNone/>
            </a:pPr>
            <a:r>
              <a:rPr lang="en-US" sz="2800" b="1" dirty="0">
                <a:solidFill>
                  <a:schemeClr val="bg2"/>
                </a:solidFill>
              </a:rPr>
              <a:t>(That’s what Cohen’s d </a:t>
            </a:r>
            <a:r>
              <a:rPr lang="en-US" sz="2800" b="1" dirty="0" smtClean="0">
                <a:solidFill>
                  <a:schemeClr val="bg2"/>
                </a:solidFill>
              </a:rPr>
              <a:t>and eta^2 </a:t>
            </a:r>
            <a:r>
              <a:rPr lang="en-US" sz="2800" b="1" dirty="0" smtClean="0">
                <a:solidFill>
                  <a:schemeClr val="bg2"/>
                </a:solidFill>
              </a:rPr>
              <a:t>tells </a:t>
            </a:r>
            <a:r>
              <a:rPr lang="en-US" sz="2800" b="1" dirty="0">
                <a:solidFill>
                  <a:schemeClr val="bg2"/>
                </a:solidFill>
              </a:rPr>
              <a:t>us).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The Research Cycle</a:t>
            </a:r>
          </a:p>
        </p:txBody>
      </p:sp>
      <p:sp>
        <p:nvSpPr>
          <p:cNvPr id="394243" name="Rectangle 3"/>
          <p:cNvSpPr>
            <a:spLocks noChangeArrowheads="1"/>
          </p:cNvSpPr>
          <p:nvPr/>
        </p:nvSpPr>
        <p:spPr bwMode="auto">
          <a:xfrm>
            <a:off x="533400" y="1485900"/>
            <a:ext cx="19812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6553200" y="1485900"/>
            <a:ext cx="19812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4245" name="Rectangle 5"/>
          <p:cNvSpPr>
            <a:spLocks noChangeArrowheads="1"/>
          </p:cNvSpPr>
          <p:nvPr/>
        </p:nvSpPr>
        <p:spPr bwMode="auto">
          <a:xfrm>
            <a:off x="533400" y="5410200"/>
            <a:ext cx="19812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4246" name="Rectangle 6"/>
          <p:cNvSpPr>
            <a:spLocks noChangeArrowheads="1"/>
          </p:cNvSpPr>
          <p:nvPr/>
        </p:nvSpPr>
        <p:spPr bwMode="auto">
          <a:xfrm>
            <a:off x="6553200" y="5410200"/>
            <a:ext cx="19812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990600" y="1524000"/>
            <a:ext cx="962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 Real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World</a:t>
            </a:r>
          </a:p>
        </p:txBody>
      </p:sp>
      <p:sp>
        <p:nvSpPr>
          <p:cNvPr id="394248" name="Text Box 8"/>
          <p:cNvSpPr txBox="1">
            <a:spLocks noChangeArrowheads="1"/>
          </p:cNvSpPr>
          <p:nvPr/>
        </p:nvSpPr>
        <p:spPr bwMode="auto">
          <a:xfrm>
            <a:off x="6553200" y="1524000"/>
            <a:ext cx="2009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Research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Representation</a:t>
            </a:r>
          </a:p>
        </p:txBody>
      </p:sp>
      <p:sp>
        <p:nvSpPr>
          <p:cNvPr id="394249" name="Text Box 9"/>
          <p:cNvSpPr txBox="1">
            <a:spLocks noChangeArrowheads="1"/>
          </p:cNvSpPr>
          <p:nvPr/>
        </p:nvSpPr>
        <p:spPr bwMode="auto">
          <a:xfrm>
            <a:off x="6907213" y="5410200"/>
            <a:ext cx="1300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Research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671513" y="5426075"/>
            <a:ext cx="1690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Research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394251" name="Line 11"/>
          <p:cNvSpPr>
            <a:spLocks noChangeShapeType="1"/>
          </p:cNvSpPr>
          <p:nvPr/>
        </p:nvSpPr>
        <p:spPr bwMode="auto">
          <a:xfrm>
            <a:off x="7543800" y="24384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4252" name="Line 12"/>
          <p:cNvSpPr>
            <a:spLocks noChangeShapeType="1"/>
          </p:cNvSpPr>
          <p:nvPr/>
        </p:nvSpPr>
        <p:spPr bwMode="auto">
          <a:xfrm rot="5400000">
            <a:off x="4533900" y="38481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4253" name="Line 13"/>
          <p:cNvSpPr>
            <a:spLocks noChangeShapeType="1"/>
          </p:cNvSpPr>
          <p:nvPr/>
        </p:nvSpPr>
        <p:spPr bwMode="auto">
          <a:xfrm rot="16200000" flipH="1">
            <a:off x="4533900" y="-381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4254" name="Line 14"/>
          <p:cNvSpPr>
            <a:spLocks noChangeShapeType="1"/>
          </p:cNvSpPr>
          <p:nvPr/>
        </p:nvSpPr>
        <p:spPr bwMode="auto">
          <a:xfrm flipV="1">
            <a:off x="1524000" y="23622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4255" name="Rectangle 15"/>
          <p:cNvSpPr>
            <a:spLocks noChangeArrowheads="1"/>
          </p:cNvSpPr>
          <p:nvPr/>
        </p:nvSpPr>
        <p:spPr bwMode="auto">
          <a:xfrm>
            <a:off x="3733800" y="2057400"/>
            <a:ext cx="160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Abstraction</a:t>
            </a:r>
          </a:p>
        </p:txBody>
      </p:sp>
      <p:sp>
        <p:nvSpPr>
          <p:cNvPr id="394256" name="Rectangle 16"/>
          <p:cNvSpPr>
            <a:spLocks noChangeArrowheads="1"/>
          </p:cNvSpPr>
          <p:nvPr/>
        </p:nvSpPr>
        <p:spPr bwMode="auto">
          <a:xfrm>
            <a:off x="3657600" y="53340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Data Analysis</a:t>
            </a:r>
          </a:p>
        </p:txBody>
      </p:sp>
      <p:sp>
        <p:nvSpPr>
          <p:cNvPr id="394257" name="Rectangle 17"/>
          <p:cNvSpPr>
            <a:spLocks noChangeArrowheads="1"/>
          </p:cNvSpPr>
          <p:nvPr/>
        </p:nvSpPr>
        <p:spPr bwMode="auto">
          <a:xfrm>
            <a:off x="5638800" y="3505200"/>
            <a:ext cx="182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Methodology</a:t>
            </a:r>
          </a:p>
        </p:txBody>
      </p:sp>
      <p:sp>
        <p:nvSpPr>
          <p:cNvPr id="394258" name="Rectangle 18"/>
          <p:cNvSpPr>
            <a:spLocks noChangeArrowheads="1"/>
          </p:cNvSpPr>
          <p:nvPr/>
        </p:nvSpPr>
        <p:spPr bwMode="auto">
          <a:xfrm>
            <a:off x="1676400" y="3505200"/>
            <a:ext cx="197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Generalization</a:t>
            </a:r>
          </a:p>
        </p:txBody>
      </p:sp>
      <p:sp>
        <p:nvSpPr>
          <p:cNvPr id="394259" name="Text Box 19"/>
          <p:cNvSpPr txBox="1">
            <a:spLocks noChangeArrowheads="1"/>
          </p:cNvSpPr>
          <p:nvPr/>
        </p:nvSpPr>
        <p:spPr bwMode="auto">
          <a:xfrm>
            <a:off x="4267200" y="4953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020F"/>
                </a:solidFill>
              </a:rPr>
              <a:t>***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Effect Size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33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A </a:t>
            </a:r>
            <a:r>
              <a:rPr lang="en-US" sz="2800" b="1">
                <a:solidFill>
                  <a:srgbClr val="FFEF02"/>
                </a:solidFill>
              </a:rPr>
              <a:t>statistically significant effect</a:t>
            </a:r>
            <a:r>
              <a:rPr lang="en-US" sz="2800" b="1">
                <a:solidFill>
                  <a:schemeClr val="bg1"/>
                </a:solidFill>
              </a:rPr>
              <a:t> is said to be a ‘</a:t>
            </a:r>
            <a:r>
              <a:rPr lang="en-US" sz="2800" b="1">
                <a:solidFill>
                  <a:srgbClr val="FFEF02"/>
                </a:solidFill>
              </a:rPr>
              <a:t>reliable effect</a:t>
            </a:r>
            <a:r>
              <a:rPr lang="en-US" sz="2800" b="1">
                <a:solidFill>
                  <a:schemeClr val="bg1"/>
                </a:solidFill>
              </a:rPr>
              <a:t>’… it would be found repeatedly if the sample size were sufficient.</a:t>
            </a:r>
          </a:p>
          <a:p>
            <a:pPr marL="609600" indent="-609600"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Statistically significant effects are NOT due simply to chance.</a:t>
            </a:r>
          </a:p>
          <a:p>
            <a:pPr marL="609600" indent="-609600"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An effect can be statistically significant, yet ‘puny’.</a:t>
            </a:r>
          </a:p>
          <a:p>
            <a:pPr marL="609600" indent="-609600"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There is an important distinction between </a:t>
            </a:r>
            <a:r>
              <a:rPr lang="en-US" sz="2800" b="1">
                <a:solidFill>
                  <a:srgbClr val="FFEF02"/>
                </a:solidFill>
              </a:rPr>
              <a:t>statistical significance</a:t>
            </a:r>
            <a:r>
              <a:rPr lang="en-US" sz="2800" b="1">
                <a:solidFill>
                  <a:schemeClr val="bg1"/>
                </a:solidFill>
              </a:rPr>
              <a:t>, and </a:t>
            </a:r>
            <a:r>
              <a:rPr lang="en-US" sz="2800" b="1">
                <a:solidFill>
                  <a:srgbClr val="FFEF02"/>
                </a:solidFill>
              </a:rPr>
              <a:t>practical significance</a:t>
            </a:r>
            <a:r>
              <a:rPr lang="en-US" sz="2800" b="1">
                <a:solidFill>
                  <a:schemeClr val="bg1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Effect Size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Examples that distinguish effect size and statistical significance….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Analogy to a Roulette Wheel – An effect can be small, but reliable.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Anecdote about the discovery of the planet </a:t>
            </a:r>
            <a:r>
              <a:rPr lang="en-US" sz="2400" dirty="0" smtClean="0">
                <a:solidFill>
                  <a:schemeClr val="bg1"/>
                </a:solidFill>
              </a:rPr>
              <a:t>Neptune </a:t>
            </a:r>
            <a:r>
              <a:rPr lang="en-US" sz="2400" dirty="0">
                <a:solidFill>
                  <a:schemeClr val="bg1"/>
                </a:solidFill>
              </a:rPr>
              <a:t>-An effect can be small, but reliable.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Anecdote about buddy’s doctoral thesis, “Systematic non-</a:t>
            </a:r>
            <a:r>
              <a:rPr lang="en-US" sz="2400" dirty="0" err="1">
                <a:solidFill>
                  <a:schemeClr val="bg1"/>
                </a:solidFill>
              </a:rPr>
              <a:t>linearities</a:t>
            </a:r>
            <a:r>
              <a:rPr lang="en-US" sz="2400" dirty="0">
                <a:solidFill>
                  <a:schemeClr val="bg1"/>
                </a:solidFill>
              </a:rPr>
              <a:t> in the production of time intervals”.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Denison versus “Other” in S.A.T. scores.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9800"/>
            <a:ext cx="4191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Effect Size</a:t>
            </a:r>
          </a:p>
        </p:txBody>
      </p:sp>
      <p:sp>
        <p:nvSpPr>
          <p:cNvPr id="3686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Amount that two populations do not overlap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The extent to which the experimental procedure had the effect of separating the two groups</a:t>
            </a:r>
          </a:p>
          <a:p>
            <a:r>
              <a:rPr lang="en-US" sz="2400">
                <a:solidFill>
                  <a:schemeClr val="bg1"/>
                </a:solidFill>
              </a:rPr>
              <a:t>Calculated by dividing the difference between the two population means by the population standard deviation</a:t>
            </a:r>
          </a:p>
        </p:txBody>
      </p:sp>
      <p:sp>
        <p:nvSpPr>
          <p:cNvPr id="36864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Effect size conventions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Small = .20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Medium = .50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Large = .80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Effect Size Conventions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/>
            <a:r>
              <a:rPr lang="en-US">
                <a:solidFill>
                  <a:schemeClr val="bg1"/>
                </a:solidFill>
              </a:rPr>
              <a:t>Pairs of population distributions showing</a:t>
            </a:r>
          </a:p>
          <a:p>
            <a:pPr marL="914400" lvl="1" indent="-457200">
              <a:buFontTx/>
              <a:buAutoNum type="alphaLcPeriod"/>
            </a:pPr>
            <a:r>
              <a:rPr lang="en-US">
                <a:solidFill>
                  <a:schemeClr val="bg1"/>
                </a:solidFill>
              </a:rPr>
              <a:t>Small effect size</a:t>
            </a:r>
          </a:p>
          <a:p>
            <a:pPr marL="914400" lvl="1" indent="-457200">
              <a:buFontTx/>
              <a:buAutoNum type="alphaLcPeriod"/>
            </a:pPr>
            <a:r>
              <a:rPr lang="en-US">
                <a:solidFill>
                  <a:schemeClr val="bg1"/>
                </a:solidFill>
              </a:rPr>
              <a:t>Medium effect size</a:t>
            </a:r>
          </a:p>
          <a:p>
            <a:pPr marL="914400" lvl="1" indent="-457200">
              <a:buFontTx/>
              <a:buAutoNum type="alphaLcPeriod"/>
            </a:pPr>
            <a:r>
              <a:rPr lang="en-US">
                <a:solidFill>
                  <a:schemeClr val="bg1"/>
                </a:solidFill>
              </a:rPr>
              <a:t>Large effect size</a:t>
            </a:r>
          </a:p>
        </p:txBody>
      </p:sp>
      <p:pic>
        <p:nvPicPr>
          <p:cNvPr id="3696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38354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9669" name="Picture 5" descr="table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724400"/>
            <a:ext cx="1984375" cy="1855788"/>
          </a:xfrm>
          <a:prstGeom prst="rect">
            <a:avLst/>
          </a:prstGeom>
          <a:noFill/>
        </p:spPr>
      </p:pic>
      <p:sp>
        <p:nvSpPr>
          <p:cNvPr id="369670" name="Rectangle 6"/>
          <p:cNvSpPr>
            <a:spLocks noChangeArrowheads="1"/>
          </p:cNvSpPr>
          <p:nvPr/>
        </p:nvSpPr>
        <p:spPr bwMode="auto">
          <a:xfrm>
            <a:off x="4649788" y="5454650"/>
            <a:ext cx="4029075" cy="1223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400" u="sng"/>
              <a:t>Potential Pop Quiz Question:</a:t>
            </a:r>
          </a:p>
          <a:p>
            <a:pPr marL="342900" indent="-342900" algn="ctr">
              <a:buFontTx/>
              <a:buNone/>
            </a:pPr>
            <a:r>
              <a:rPr lang="en-US" sz="2400"/>
              <a:t>How would you explain </a:t>
            </a:r>
          </a:p>
          <a:p>
            <a:pPr marL="342900" indent="-342900" algn="ctr">
              <a:buFontTx/>
              <a:buNone/>
            </a:pPr>
            <a:r>
              <a:rPr lang="en-US" sz="2400"/>
              <a:t>the above graph to a 6</a:t>
            </a:r>
            <a:r>
              <a:rPr lang="en-US" sz="2400" baseline="30000"/>
              <a:t>th</a:t>
            </a:r>
            <a:r>
              <a:rPr lang="en-US" sz="2400"/>
              <a:t> grader?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Effect Size &amp; Meta-Analysis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33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>
                <a:solidFill>
                  <a:schemeClr val="bg1"/>
                </a:solidFill>
              </a:rPr>
              <a:t>Critical Thinking Question: In your own words, contrast a meta-analysis with a narrative review (from research methods)</a:t>
            </a:r>
          </a:p>
          <a:p>
            <a:pPr marL="609600" indent="-609600">
              <a:buFontTx/>
              <a:buAutoNum type="arabicPeriod"/>
            </a:pPr>
            <a:endParaRPr lang="en-US" b="1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b="1">
                <a:solidFill>
                  <a:schemeClr val="bg1"/>
                </a:solidFill>
              </a:rPr>
              <a:t>Critical Thinking Question: In your own words, explain how Cohen’s d can be helpful in a meta-analysis.</a:t>
            </a:r>
          </a:p>
          <a:p>
            <a:pPr marL="609600" indent="-609600">
              <a:buFontTx/>
              <a:buAutoNum type="arabicPeriod"/>
            </a:pP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Effect Size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Dividing by the standard deviation standardizes the difference between the means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Allows effects to be compared across studies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Important tool for </a:t>
            </a:r>
            <a:r>
              <a:rPr lang="en-US" sz="2400">
                <a:solidFill>
                  <a:srgbClr val="FFEF02"/>
                </a:solidFill>
              </a:rPr>
              <a:t>meta-analysis</a:t>
            </a:r>
          </a:p>
          <a:p>
            <a:pPr lvl="1">
              <a:buFontTx/>
              <a:buNone/>
            </a:pPr>
            <a:endParaRPr lang="en-US" sz="2400">
              <a:solidFill>
                <a:srgbClr val="FFEF02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Different from statistical significance, which refers to whether an effect is “real” and not due to chance</a:t>
            </a:r>
          </a:p>
          <a:p>
            <a:pPr lvl="1"/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Cohen’s D (Effect Size)</a:t>
            </a:r>
          </a:p>
        </p:txBody>
      </p:sp>
      <p:sp>
        <p:nvSpPr>
          <p:cNvPr id="408581" name="Text Box 5"/>
          <p:cNvSpPr txBox="1">
            <a:spLocks noChangeArrowheads="1"/>
          </p:cNvSpPr>
          <p:nvPr/>
        </p:nvSpPr>
        <p:spPr bwMode="auto">
          <a:xfrm>
            <a:off x="1524000" y="3200400"/>
            <a:ext cx="2092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>
                <a:solidFill>
                  <a:schemeClr val="tx1"/>
                </a:solidFill>
              </a:rPr>
              <a:t>Cohen’s D = </a:t>
            </a:r>
          </a:p>
        </p:txBody>
      </p: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3886200" y="2679700"/>
            <a:ext cx="4362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Population Mean 1 – Population Mean 2 </a:t>
            </a:r>
          </a:p>
        </p:txBody>
      </p:sp>
      <p:sp>
        <p:nvSpPr>
          <p:cNvPr id="408584" name="Line 8"/>
          <p:cNvSpPr>
            <a:spLocks noChangeShapeType="1"/>
          </p:cNvSpPr>
          <p:nvPr/>
        </p:nvSpPr>
        <p:spPr bwMode="auto">
          <a:xfrm>
            <a:off x="3810000" y="3429000"/>
            <a:ext cx="42672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8585" name="Text Box 9"/>
          <p:cNvSpPr txBox="1">
            <a:spLocks noChangeArrowheads="1"/>
          </p:cNvSpPr>
          <p:nvPr/>
        </p:nvSpPr>
        <p:spPr bwMode="auto">
          <a:xfrm>
            <a:off x="5029200" y="3733800"/>
            <a:ext cx="17351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Population SD </a:t>
            </a:r>
          </a:p>
        </p:txBody>
      </p:sp>
      <p:sp>
        <p:nvSpPr>
          <p:cNvPr id="408586" name="Text Box 10"/>
          <p:cNvSpPr txBox="1">
            <a:spLocks noChangeArrowheads="1"/>
          </p:cNvSpPr>
          <p:nvPr/>
        </p:nvSpPr>
        <p:spPr bwMode="auto">
          <a:xfrm>
            <a:off x="1219200" y="5638800"/>
            <a:ext cx="6037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It is assumed that Populations 1 and 2 have the same SD.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But Reliable Effects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/>
              <a:t>Sample: 10,000 verbal SAT test takers whose first name starts with “j”.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Sample Mean = 504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Overall Population Mean = 500						Overall Population SD = 100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Distribution of Means SD</a:t>
            </a:r>
            <a:r>
              <a:rPr lang="en-US" sz="1600" baseline="30000"/>
              <a:t>2</a:t>
            </a:r>
            <a:r>
              <a:rPr lang="en-US" sz="1600"/>
              <a:t> = Population VAR / 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		Distribution of Means SD</a:t>
            </a:r>
            <a:r>
              <a:rPr lang="en-US" sz="1600" baseline="30000"/>
              <a:t>2</a:t>
            </a:r>
            <a:r>
              <a:rPr lang="en-US" sz="1600"/>
              <a:t> = (100^2) / 10,000 = 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		Distribution of Means SD = sqrt(1) = 1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 Sample Mean of 504 is 4 z-scores above Population Mean!!!!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Reject Ho at the .01 alpha level b/c Z=4 is greater than 2.57, the z-score cut-off at the .01 alpha level, assuming two tails.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rgbClr val="FF0000"/>
                </a:solidFill>
              </a:rPr>
              <a:t>So, in this case a mean SAT verbal score of 504 is significantly (that is RELIABLY) different from 500….but does that difference have a practical consequence? NO!!!!     Some effects are statistically significant, but are NOT practically significant!</a:t>
            </a:r>
          </a:p>
          <a:p>
            <a:pPr>
              <a:lnSpc>
                <a:spcPct val="80000"/>
              </a:lnSpc>
            </a:pPr>
            <a:endParaRPr lang="en-US" sz="160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00200" y="6096000"/>
            <a:ext cx="64230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Let’s compute Cohen’s D for this Problem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But Reliable Effects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/>
              <a:t>Statistical significance is NOT the same thing as effect size.  An effect can be “puny”, yet still statistically significant!</a:t>
            </a:r>
          </a:p>
          <a:p>
            <a:endParaRPr lang="en-US"/>
          </a:p>
          <a:p>
            <a:r>
              <a:rPr lang="en-US"/>
              <a:t>Statistical significance is NOT the same thing as practical significance!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EF02"/>
                </a:solidFill>
              </a:rPr>
              <a:t>Part </a:t>
            </a:r>
            <a:r>
              <a:rPr lang="en-US" b="1" u="sng" dirty="0" smtClean="0">
                <a:solidFill>
                  <a:srgbClr val="FFEF02"/>
                </a:solidFill>
              </a:rPr>
              <a:t>4</a:t>
            </a:r>
            <a:endParaRPr lang="en-US" dirty="0"/>
          </a:p>
        </p:txBody>
      </p:sp>
      <p:sp>
        <p:nvSpPr>
          <p:cNvPr id="357379" name="Rectangle 3"/>
          <p:cNvSpPr>
            <a:spLocks noChangeArrowheads="1"/>
          </p:cNvSpPr>
          <p:nvPr/>
        </p:nvSpPr>
        <p:spPr bwMode="auto">
          <a:xfrm>
            <a:off x="2043113" y="2514600"/>
            <a:ext cx="52546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Statistical Significance: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4000" b="1"/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Statistical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EF02"/>
                </a:solidFill>
              </a:rPr>
              <a:t>Part </a:t>
            </a:r>
            <a:r>
              <a:rPr lang="en-US" b="1" u="sng" dirty="0" smtClean="0">
                <a:solidFill>
                  <a:srgbClr val="FFEF02"/>
                </a:solidFill>
              </a:rPr>
              <a:t>1</a:t>
            </a:r>
            <a:endParaRPr lang="en-US" dirty="0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2209800" y="1905000"/>
            <a:ext cx="5026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Introduction To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Non-linear Regression</a:t>
            </a:r>
          </a:p>
        </p:txBody>
      </p:sp>
      <p:pic>
        <p:nvPicPr>
          <p:cNvPr id="329732" name="Picture 4" descr="backward"/>
          <p:cNvPicPr>
            <a:picLocks noChangeAspect="1" noChangeArrowheads="1"/>
          </p:cNvPicPr>
          <p:nvPr/>
        </p:nvPicPr>
        <p:blipFill>
          <a:blip r:embed="rId2" cstate="print"/>
          <a:srcRect t="26666"/>
          <a:stretch>
            <a:fillRect/>
          </a:stretch>
        </p:blipFill>
        <p:spPr bwMode="auto">
          <a:xfrm>
            <a:off x="144463" y="4056063"/>
            <a:ext cx="4122737" cy="2268537"/>
          </a:xfrm>
          <a:prstGeom prst="rect">
            <a:avLst/>
          </a:prstGeom>
          <a:noFill/>
        </p:spPr>
      </p:pic>
      <p:pic>
        <p:nvPicPr>
          <p:cNvPr id="329733" name="Picture 5" descr="forward"/>
          <p:cNvPicPr>
            <a:picLocks noChangeAspect="1" noChangeArrowheads="1"/>
          </p:cNvPicPr>
          <p:nvPr/>
        </p:nvPicPr>
        <p:blipFill>
          <a:blip r:embed="rId3" cstate="print"/>
          <a:srcRect t="26666"/>
          <a:stretch>
            <a:fillRect/>
          </a:stretch>
        </p:blipFill>
        <p:spPr bwMode="auto">
          <a:xfrm>
            <a:off x="4792663" y="4056063"/>
            <a:ext cx="4122737" cy="2268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Statistical Power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Probability that a study will produce a statistically significant result if the research hypothesis is true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Can be determined from power tables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Depends primarily on effect size and sample size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More power if…</a:t>
            </a:r>
          </a:p>
          <a:p>
            <a:pPr lvl="2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Bigger difference between means</a:t>
            </a:r>
          </a:p>
          <a:p>
            <a:pPr lvl="2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Smaller population standard deviation</a:t>
            </a:r>
          </a:p>
          <a:p>
            <a:pPr lvl="2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More people in the study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Also affected by significance level, one- vs. two-tailed tests, and type of hypothesis-testing procedure used</a:t>
            </a:r>
          </a:p>
          <a:p>
            <a:pPr lvl="1">
              <a:lnSpc>
                <a:spcPct val="90000"/>
              </a:lnSpc>
            </a:pP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Statistical Power</a:t>
            </a:r>
            <a:endParaRPr lang="en-US" b="1" u="sng">
              <a:solidFill>
                <a:srgbClr val="FFFB0F"/>
              </a:solidFill>
            </a:endParaRPr>
          </a:p>
        </p:txBody>
      </p:sp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3352800" y="1981200"/>
            <a:ext cx="258127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/>
              <a:t>Statistical Power</a:t>
            </a:r>
          </a:p>
        </p:txBody>
      </p:sp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1295400" y="3352800"/>
            <a:ext cx="17526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/>
              <a:t>Effect Size</a:t>
            </a:r>
          </a:p>
        </p:txBody>
      </p:sp>
      <p:sp>
        <p:nvSpPr>
          <p:cNvPr id="386056" name="Text Box 8"/>
          <p:cNvSpPr txBox="1">
            <a:spLocks noChangeArrowheads="1"/>
          </p:cNvSpPr>
          <p:nvPr/>
        </p:nvSpPr>
        <p:spPr bwMode="auto">
          <a:xfrm>
            <a:off x="5899150" y="3352800"/>
            <a:ext cx="194945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/>
              <a:t>Sample Size</a:t>
            </a:r>
          </a:p>
        </p:txBody>
      </p:sp>
      <p:sp>
        <p:nvSpPr>
          <p:cNvPr id="386057" name="Text Box 9"/>
          <p:cNvSpPr txBox="1">
            <a:spLocks noChangeArrowheads="1"/>
          </p:cNvSpPr>
          <p:nvPr/>
        </p:nvSpPr>
        <p:spPr bwMode="auto">
          <a:xfrm>
            <a:off x="990600" y="4876800"/>
            <a:ext cx="16351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/>
              <a:t>Cohen’s </a:t>
            </a:r>
            <a:r>
              <a:rPr lang="en-US" i="1"/>
              <a:t>d</a:t>
            </a:r>
          </a:p>
        </p:txBody>
      </p:sp>
      <p:sp>
        <p:nvSpPr>
          <p:cNvPr id="386058" name="Text Box 10"/>
          <p:cNvSpPr txBox="1">
            <a:spLocks noChangeArrowheads="1"/>
          </p:cNvSpPr>
          <p:nvPr/>
        </p:nvSpPr>
        <p:spPr bwMode="auto">
          <a:xfrm>
            <a:off x="96838" y="5867400"/>
            <a:ext cx="19097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000"/>
              <a:t>Signal:</a:t>
            </a:r>
          </a:p>
          <a:p>
            <a:pPr marL="342900" indent="-342900" algn="ctr">
              <a:buFontTx/>
              <a:buNone/>
            </a:pPr>
            <a:r>
              <a:rPr lang="en-US" sz="2000"/>
              <a:t>Mean Difference</a:t>
            </a:r>
            <a:endParaRPr lang="en-US" sz="2000" i="1"/>
          </a:p>
        </p:txBody>
      </p:sp>
      <p:sp>
        <p:nvSpPr>
          <p:cNvPr id="386059" name="Text Box 11"/>
          <p:cNvSpPr txBox="1">
            <a:spLocks noChangeArrowheads="1"/>
          </p:cNvSpPr>
          <p:nvPr/>
        </p:nvSpPr>
        <p:spPr bwMode="auto">
          <a:xfrm>
            <a:off x="2309813" y="5851525"/>
            <a:ext cx="2262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000"/>
              <a:t>Noise:</a:t>
            </a:r>
          </a:p>
          <a:p>
            <a:pPr marL="342900" indent="-342900" algn="ctr">
              <a:buFontTx/>
              <a:buNone/>
            </a:pPr>
            <a:r>
              <a:rPr lang="en-US" sz="2000"/>
              <a:t>Population Variance</a:t>
            </a:r>
            <a:endParaRPr lang="en-US" sz="2000" i="1"/>
          </a:p>
        </p:txBody>
      </p:sp>
      <p:sp>
        <p:nvSpPr>
          <p:cNvPr id="386060" name="Line 12"/>
          <p:cNvSpPr>
            <a:spLocks noChangeShapeType="1"/>
          </p:cNvSpPr>
          <p:nvPr/>
        </p:nvSpPr>
        <p:spPr bwMode="auto">
          <a:xfrm flipV="1">
            <a:off x="2514600" y="2514600"/>
            <a:ext cx="1295400" cy="762000"/>
          </a:xfrm>
          <a:prstGeom prst="line">
            <a:avLst/>
          </a:prstGeom>
          <a:noFill/>
          <a:ln w="38100">
            <a:solidFill>
              <a:srgbClr val="FFEF0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6061" name="Line 13"/>
          <p:cNvSpPr>
            <a:spLocks noChangeShapeType="1"/>
          </p:cNvSpPr>
          <p:nvPr/>
        </p:nvSpPr>
        <p:spPr bwMode="auto">
          <a:xfrm flipH="1" flipV="1">
            <a:off x="5257800" y="2438400"/>
            <a:ext cx="990600" cy="914400"/>
          </a:xfrm>
          <a:prstGeom prst="line">
            <a:avLst/>
          </a:prstGeom>
          <a:noFill/>
          <a:ln w="38100">
            <a:solidFill>
              <a:srgbClr val="FFEF0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6062" name="Line 14"/>
          <p:cNvSpPr>
            <a:spLocks noChangeShapeType="1"/>
          </p:cNvSpPr>
          <p:nvPr/>
        </p:nvSpPr>
        <p:spPr bwMode="auto">
          <a:xfrm flipV="1">
            <a:off x="1676400" y="3810000"/>
            <a:ext cx="304800" cy="1066800"/>
          </a:xfrm>
          <a:prstGeom prst="line">
            <a:avLst/>
          </a:prstGeom>
          <a:noFill/>
          <a:ln w="38100">
            <a:solidFill>
              <a:srgbClr val="FFEF0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6063" name="Line 15"/>
          <p:cNvSpPr>
            <a:spLocks noChangeShapeType="1"/>
          </p:cNvSpPr>
          <p:nvPr/>
        </p:nvSpPr>
        <p:spPr bwMode="auto">
          <a:xfrm flipV="1">
            <a:off x="1295400" y="5334000"/>
            <a:ext cx="152400" cy="533400"/>
          </a:xfrm>
          <a:prstGeom prst="line">
            <a:avLst/>
          </a:prstGeom>
          <a:noFill/>
          <a:ln w="38100">
            <a:solidFill>
              <a:srgbClr val="FFEF0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6064" name="Line 16"/>
          <p:cNvSpPr>
            <a:spLocks noChangeShapeType="1"/>
          </p:cNvSpPr>
          <p:nvPr/>
        </p:nvSpPr>
        <p:spPr bwMode="auto">
          <a:xfrm flipH="1" flipV="1">
            <a:off x="2286000" y="5410200"/>
            <a:ext cx="762000" cy="381000"/>
          </a:xfrm>
          <a:prstGeom prst="line">
            <a:avLst/>
          </a:prstGeom>
          <a:noFill/>
          <a:ln w="38100">
            <a:solidFill>
              <a:srgbClr val="FFEF0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Statistical Power</a:t>
            </a:r>
            <a:endParaRPr lang="en-US" b="1" u="sng">
              <a:solidFill>
                <a:srgbClr val="FFFB0F"/>
              </a:solidFill>
            </a:endParaRPr>
          </a:p>
        </p:txBody>
      </p:sp>
      <p:pic>
        <p:nvPicPr>
          <p:cNvPr id="395267" name="Picture 3" descr="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62075"/>
            <a:ext cx="4576763" cy="4133850"/>
          </a:xfrm>
          <a:prstGeom prst="rect">
            <a:avLst/>
          </a:prstGeom>
          <a:noFill/>
        </p:spPr>
      </p:pic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5705475" y="2408238"/>
            <a:ext cx="3201988" cy="2041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EF02"/>
                </a:solidFill>
              </a:rPr>
              <a:t>38% of </a:t>
            </a: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EF02"/>
                </a:solidFill>
              </a:rPr>
              <a:t>this distribution (shaded area)</a:t>
            </a: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EF02"/>
                </a:solidFill>
              </a:rPr>
              <a:t>falls in the </a:t>
            </a: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EF02"/>
                </a:solidFill>
              </a:rPr>
              <a:t>critical region (shaded area) </a:t>
            </a: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EF02"/>
                </a:solidFill>
              </a:rPr>
              <a:t>of the </a:t>
            </a: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EF02"/>
                </a:solidFill>
              </a:rPr>
              <a:t>comparison distribution.</a:t>
            </a:r>
            <a:endParaRPr lang="en-US">
              <a:solidFill>
                <a:srgbClr val="FFEF02"/>
              </a:solidFill>
            </a:endParaRPr>
          </a:p>
        </p:txBody>
      </p:sp>
      <p:sp>
        <p:nvSpPr>
          <p:cNvPr id="395269" name="Line 5"/>
          <p:cNvSpPr>
            <a:spLocks noChangeShapeType="1"/>
          </p:cNvSpPr>
          <p:nvPr/>
        </p:nvSpPr>
        <p:spPr bwMode="auto">
          <a:xfrm flipH="1">
            <a:off x="4267200" y="2971800"/>
            <a:ext cx="1371600" cy="0"/>
          </a:xfrm>
          <a:prstGeom prst="line">
            <a:avLst/>
          </a:prstGeom>
          <a:noFill/>
          <a:ln w="38100">
            <a:solidFill>
              <a:srgbClr val="FFEF0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70" name="Line 6"/>
          <p:cNvSpPr>
            <a:spLocks noChangeShapeType="1"/>
          </p:cNvSpPr>
          <p:nvPr/>
        </p:nvSpPr>
        <p:spPr bwMode="auto">
          <a:xfrm flipH="1">
            <a:off x="3733800" y="4343400"/>
            <a:ext cx="2133600" cy="381000"/>
          </a:xfrm>
          <a:prstGeom prst="line">
            <a:avLst/>
          </a:prstGeom>
          <a:noFill/>
          <a:ln w="38100">
            <a:solidFill>
              <a:srgbClr val="FFEF0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71" name="Rectangle 7"/>
          <p:cNvSpPr>
            <a:spLocks noChangeArrowheads="1"/>
          </p:cNvSpPr>
          <p:nvPr/>
        </p:nvSpPr>
        <p:spPr bwMode="auto">
          <a:xfrm>
            <a:off x="1033463" y="5562600"/>
            <a:ext cx="7383462" cy="1223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400">
                <a:solidFill>
                  <a:srgbClr val="FFEF02"/>
                </a:solidFill>
              </a:rPr>
              <a:t>So, we have a 38% chance of rejecting the null…</a:t>
            </a:r>
          </a:p>
          <a:p>
            <a:pPr marL="342900" indent="-342900" algn="ctr">
              <a:buFontTx/>
              <a:buNone/>
            </a:pPr>
            <a:r>
              <a:rPr lang="en-US" sz="2400">
                <a:solidFill>
                  <a:srgbClr val="FFEF02"/>
                </a:solidFill>
              </a:rPr>
              <a:t>and a ( 100 – 38 = ) 62% chance of NOT rejecting the null.</a:t>
            </a:r>
          </a:p>
          <a:p>
            <a:pPr marL="342900" indent="-342900" algn="ctr">
              <a:buFontTx/>
              <a:buNone/>
            </a:pPr>
            <a:r>
              <a:rPr lang="en-US" sz="2400">
                <a:solidFill>
                  <a:srgbClr val="FFEF02"/>
                </a:solidFill>
              </a:rPr>
              <a:t>The probability of Type II error is therefore fairly high.</a:t>
            </a:r>
          </a:p>
        </p:txBody>
      </p:sp>
      <p:sp>
        <p:nvSpPr>
          <p:cNvPr id="395272" name="Rectangle 8"/>
          <p:cNvSpPr>
            <a:spLocks noChangeArrowheads="1"/>
          </p:cNvSpPr>
          <p:nvPr/>
        </p:nvSpPr>
        <p:spPr bwMode="auto">
          <a:xfrm>
            <a:off x="6248400" y="1447800"/>
            <a:ext cx="212407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>
                <a:solidFill>
                  <a:srgbClr val="FFEF02"/>
                </a:solidFill>
              </a:rPr>
              <a:t>Power = 38%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Statistical Power</a:t>
            </a:r>
            <a:endParaRPr lang="en-US" b="1" u="sng">
              <a:solidFill>
                <a:srgbClr val="FFFB0F"/>
              </a:solidFill>
            </a:endParaRPr>
          </a:p>
        </p:txBody>
      </p:sp>
      <p:pic>
        <p:nvPicPr>
          <p:cNvPr id="365573" name="Picture 5" descr="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16050"/>
            <a:ext cx="4579938" cy="4146550"/>
          </a:xfrm>
          <a:prstGeom prst="rect">
            <a:avLst/>
          </a:prstGeom>
          <a:noFill/>
        </p:spPr>
      </p:pic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5705475" y="2408238"/>
            <a:ext cx="3201988" cy="2041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EF02"/>
                </a:solidFill>
              </a:rPr>
              <a:t>85% of </a:t>
            </a: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EF02"/>
                </a:solidFill>
              </a:rPr>
              <a:t>this distribution (shaded area)</a:t>
            </a: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EF02"/>
                </a:solidFill>
              </a:rPr>
              <a:t>falls in the </a:t>
            </a: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EF02"/>
                </a:solidFill>
              </a:rPr>
              <a:t>critical region (shaded area) </a:t>
            </a: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EF02"/>
                </a:solidFill>
              </a:rPr>
              <a:t>of the </a:t>
            </a: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EF02"/>
                </a:solidFill>
              </a:rPr>
              <a:t>comparison distribution.</a:t>
            </a:r>
            <a:endParaRPr lang="en-US">
              <a:solidFill>
                <a:srgbClr val="FFEF02"/>
              </a:solidFill>
            </a:endParaRPr>
          </a:p>
        </p:txBody>
      </p:sp>
      <p:sp>
        <p:nvSpPr>
          <p:cNvPr id="365575" name="Line 7"/>
          <p:cNvSpPr>
            <a:spLocks noChangeShapeType="1"/>
          </p:cNvSpPr>
          <p:nvPr/>
        </p:nvSpPr>
        <p:spPr bwMode="auto">
          <a:xfrm flipH="1">
            <a:off x="4267200" y="2971800"/>
            <a:ext cx="1371600" cy="0"/>
          </a:xfrm>
          <a:prstGeom prst="line">
            <a:avLst/>
          </a:prstGeom>
          <a:noFill/>
          <a:ln w="38100">
            <a:solidFill>
              <a:srgbClr val="FFEF0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76" name="Line 8"/>
          <p:cNvSpPr>
            <a:spLocks noChangeShapeType="1"/>
          </p:cNvSpPr>
          <p:nvPr/>
        </p:nvSpPr>
        <p:spPr bwMode="auto">
          <a:xfrm flipH="1">
            <a:off x="3733800" y="4343400"/>
            <a:ext cx="2133600" cy="381000"/>
          </a:xfrm>
          <a:prstGeom prst="line">
            <a:avLst/>
          </a:prstGeom>
          <a:noFill/>
          <a:ln w="38100">
            <a:solidFill>
              <a:srgbClr val="FFEF0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77" name="Rectangle 9"/>
          <p:cNvSpPr>
            <a:spLocks noChangeArrowheads="1"/>
          </p:cNvSpPr>
          <p:nvPr/>
        </p:nvSpPr>
        <p:spPr bwMode="auto">
          <a:xfrm>
            <a:off x="1033463" y="5562600"/>
            <a:ext cx="7383462" cy="1223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400">
                <a:solidFill>
                  <a:srgbClr val="FFEF02"/>
                </a:solidFill>
              </a:rPr>
              <a:t>So, we have a 85% chance of rejecting the null…</a:t>
            </a:r>
          </a:p>
          <a:p>
            <a:pPr marL="342900" indent="-342900" algn="ctr">
              <a:buFontTx/>
              <a:buNone/>
            </a:pPr>
            <a:r>
              <a:rPr lang="en-US" sz="2400">
                <a:solidFill>
                  <a:srgbClr val="FFEF02"/>
                </a:solidFill>
              </a:rPr>
              <a:t>and a ( 100 – 85 = ) 15% chance of NOT rejecting the null.</a:t>
            </a:r>
          </a:p>
          <a:p>
            <a:pPr marL="342900" indent="-342900" algn="ctr">
              <a:buFontTx/>
              <a:buNone/>
            </a:pPr>
            <a:r>
              <a:rPr lang="en-US" sz="2400">
                <a:solidFill>
                  <a:srgbClr val="FFEF02"/>
                </a:solidFill>
              </a:rPr>
              <a:t>The probability of Type II error is therefore fairly low.</a:t>
            </a:r>
          </a:p>
        </p:txBody>
      </p:sp>
      <p:sp>
        <p:nvSpPr>
          <p:cNvPr id="365578" name="Rectangle 10"/>
          <p:cNvSpPr>
            <a:spLocks noChangeArrowheads="1"/>
          </p:cNvSpPr>
          <p:nvPr/>
        </p:nvSpPr>
        <p:spPr bwMode="auto">
          <a:xfrm>
            <a:off x="6248400" y="1447800"/>
            <a:ext cx="212407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>
                <a:solidFill>
                  <a:srgbClr val="FFEF02"/>
                </a:solidFill>
              </a:rPr>
              <a:t>Power = 85%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Statistical Power</a:t>
            </a:r>
            <a:endParaRPr lang="en-US" b="1" u="sng">
              <a:solidFill>
                <a:srgbClr val="FFFB0F"/>
              </a:solidFill>
            </a:endParaRPr>
          </a:p>
        </p:txBody>
      </p:sp>
      <p:pic>
        <p:nvPicPr>
          <p:cNvPr id="387077" name="Picture 5" descr="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4576763" cy="5376863"/>
          </a:xfrm>
          <a:prstGeom prst="rect">
            <a:avLst/>
          </a:prstGeom>
          <a:noFill/>
        </p:spPr>
      </p:pic>
      <p:sp>
        <p:nvSpPr>
          <p:cNvPr id="387078" name="Rectangle 6"/>
          <p:cNvSpPr>
            <a:spLocks noChangeArrowheads="1"/>
          </p:cNvSpPr>
          <p:nvPr/>
        </p:nvSpPr>
        <p:spPr bwMode="auto">
          <a:xfrm>
            <a:off x="6248400" y="1447800"/>
            <a:ext cx="212407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>
                <a:solidFill>
                  <a:srgbClr val="FFEF02"/>
                </a:solidFill>
              </a:rPr>
              <a:t>Power = 85%</a:t>
            </a:r>
          </a:p>
        </p:txBody>
      </p:sp>
      <p:sp>
        <p:nvSpPr>
          <p:cNvPr id="387079" name="Rectangle 7"/>
          <p:cNvSpPr>
            <a:spLocks noChangeArrowheads="1"/>
          </p:cNvSpPr>
          <p:nvPr/>
        </p:nvSpPr>
        <p:spPr bwMode="auto">
          <a:xfrm>
            <a:off x="5562600" y="3733800"/>
            <a:ext cx="2732088" cy="188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/>
              <a:t>“Same story” as</a:t>
            </a:r>
          </a:p>
          <a:p>
            <a:pPr marL="342900" indent="-342900">
              <a:buFontTx/>
              <a:buNone/>
            </a:pPr>
            <a:r>
              <a:rPr lang="en-US"/>
              <a:t>previous slide…</a:t>
            </a:r>
          </a:p>
          <a:p>
            <a:pPr marL="342900" indent="-342900">
              <a:buFontTx/>
              <a:buNone/>
            </a:pPr>
            <a:r>
              <a:rPr lang="en-US"/>
              <a:t>but the SD is now</a:t>
            </a:r>
          </a:p>
          <a:p>
            <a:pPr marL="342900" indent="-342900">
              <a:buFontTx/>
              <a:buNone/>
            </a:pPr>
            <a:r>
              <a:rPr lang="en-US"/>
              <a:t>half what it was.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Statistical Power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FFEF02"/>
                </a:solidFill>
              </a:rPr>
              <a:t>Alpha</a:t>
            </a:r>
            <a:r>
              <a:rPr lang="en-US" sz="2800">
                <a:solidFill>
                  <a:schemeClr val="bg1"/>
                </a:solidFill>
              </a:rPr>
              <a:t> = The probability of a Type I error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EF02"/>
                </a:solidFill>
              </a:rPr>
              <a:t>Beta</a:t>
            </a:r>
            <a:r>
              <a:rPr lang="en-US" sz="2800">
                <a:solidFill>
                  <a:schemeClr val="bg1"/>
                </a:solidFill>
              </a:rPr>
              <a:t> = The probability of a Type II error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		</a:t>
            </a:r>
            <a:r>
              <a:rPr lang="en-US" sz="1800">
                <a:solidFill>
                  <a:schemeClr val="bg1"/>
                </a:solidFill>
              </a:rPr>
              <a:t>(sorry that there are so many “Beta’s” in science!)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EF02"/>
                </a:solidFill>
              </a:rPr>
              <a:t>Power </a:t>
            </a:r>
            <a:r>
              <a:rPr lang="en-US" sz="2800">
                <a:solidFill>
                  <a:schemeClr val="bg1"/>
                </a:solidFill>
              </a:rPr>
              <a:t>= 1 – Beta 		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So, as Beta </a:t>
            </a:r>
            <a:r>
              <a:rPr lang="en-US" sz="2800">
                <a:solidFill>
                  <a:schemeClr val="bg2"/>
                </a:solidFill>
              </a:rPr>
              <a:t>(probability of Type II error)</a:t>
            </a:r>
            <a:r>
              <a:rPr lang="en-US" sz="2800">
                <a:solidFill>
                  <a:schemeClr val="bg1"/>
                </a:solidFill>
              </a:rPr>
              <a:t> grows, power decreases. 					</a:t>
            </a:r>
            <a:r>
              <a:rPr lang="en-US" sz="2800">
                <a:solidFill>
                  <a:srgbClr val="FFEF02"/>
                </a:solidFill>
              </a:rPr>
              <a:t>Beta and Power are inversely related.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Statistical Power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EF02"/>
                </a:solidFill>
              </a:rPr>
              <a:t>Remember…conceptually…					</a:t>
            </a:r>
            <a:r>
              <a:rPr lang="en-US" sz="2800" dirty="0">
                <a:solidFill>
                  <a:schemeClr val="bg1"/>
                </a:solidFill>
              </a:rPr>
              <a:t>Power is the probability that a study will 	produce a statistically significant result if the 	research </a:t>
            </a:r>
            <a:r>
              <a:rPr lang="en-US" sz="2800" dirty="0" smtClean="0">
                <a:solidFill>
                  <a:schemeClr val="bg1"/>
                </a:solidFill>
              </a:rPr>
              <a:t>(“alternate”) hypothesis </a:t>
            </a:r>
            <a:r>
              <a:rPr lang="en-US" sz="2800" dirty="0">
                <a:solidFill>
                  <a:schemeClr val="bg1"/>
                </a:solidFill>
              </a:rPr>
              <a:t>is true!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Let’s see the preceding slides again and now compute Beta…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Statistical Power</a:t>
            </a:r>
            <a:endParaRPr lang="en-US" b="1" u="sng">
              <a:solidFill>
                <a:srgbClr val="FFFB0F"/>
              </a:solidFill>
            </a:endParaRPr>
          </a:p>
        </p:txBody>
      </p:sp>
      <p:pic>
        <p:nvPicPr>
          <p:cNvPr id="396291" name="Picture 3" descr="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62075"/>
            <a:ext cx="4576763" cy="4133850"/>
          </a:xfrm>
          <a:prstGeom prst="rect">
            <a:avLst/>
          </a:prstGeom>
          <a:noFill/>
        </p:spPr>
      </p:pic>
      <p:sp>
        <p:nvSpPr>
          <p:cNvPr id="396296" name="Rectangle 8"/>
          <p:cNvSpPr>
            <a:spLocks noChangeArrowheads="1"/>
          </p:cNvSpPr>
          <p:nvPr/>
        </p:nvSpPr>
        <p:spPr bwMode="auto">
          <a:xfrm>
            <a:off x="5486400" y="1600200"/>
            <a:ext cx="270986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What does BETA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equal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Statistical Power</a:t>
            </a:r>
            <a:endParaRPr lang="en-US" b="1" u="sng">
              <a:solidFill>
                <a:srgbClr val="FFFB0F"/>
              </a:solidFill>
            </a:endParaRPr>
          </a:p>
        </p:txBody>
      </p:sp>
      <p:pic>
        <p:nvPicPr>
          <p:cNvPr id="397315" name="Picture 3" descr="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16050"/>
            <a:ext cx="4579938" cy="4146550"/>
          </a:xfrm>
          <a:prstGeom prst="rect">
            <a:avLst/>
          </a:prstGeom>
          <a:noFill/>
        </p:spPr>
      </p:pic>
      <p:sp>
        <p:nvSpPr>
          <p:cNvPr id="397321" name="Rectangle 9"/>
          <p:cNvSpPr>
            <a:spLocks noChangeArrowheads="1"/>
          </p:cNvSpPr>
          <p:nvPr/>
        </p:nvSpPr>
        <p:spPr bwMode="auto">
          <a:xfrm>
            <a:off x="5486400" y="1600200"/>
            <a:ext cx="270986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What does BETA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equal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Statistical Power</a:t>
            </a:r>
            <a:endParaRPr lang="en-US" b="1" u="sng">
              <a:solidFill>
                <a:srgbClr val="FFFB0F"/>
              </a:solidFill>
            </a:endParaRPr>
          </a:p>
        </p:txBody>
      </p:sp>
      <p:pic>
        <p:nvPicPr>
          <p:cNvPr id="398339" name="Picture 3" descr="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4576763" cy="5376863"/>
          </a:xfrm>
          <a:prstGeom prst="rect">
            <a:avLst/>
          </a:prstGeom>
          <a:noFill/>
        </p:spPr>
      </p:pic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5486400" y="1600200"/>
            <a:ext cx="270986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What does BETA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equal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b="1">
                <a:solidFill>
                  <a:srgbClr val="FFEF02"/>
                </a:solidFill>
              </a:rPr>
              <a:t>Intro to Non-Linear Regression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So, far our regression (prediction) has been linear.</a:t>
            </a:r>
          </a:p>
          <a:p>
            <a:pPr>
              <a:lnSpc>
                <a:spcPct val="90000"/>
              </a:lnSpc>
            </a:pPr>
            <a:endParaRPr lang="en-US" sz="24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EF02"/>
                </a:solidFill>
              </a:rPr>
              <a:t>Graphically,</a:t>
            </a:r>
            <a:r>
              <a:rPr lang="en-US" sz="2400" b="1">
                <a:solidFill>
                  <a:schemeClr val="bg1"/>
                </a:solidFill>
              </a:rPr>
              <a:t> we’ve attempted to describe our data with a straight line on a scatter plot.</a:t>
            </a:r>
          </a:p>
          <a:p>
            <a:pPr>
              <a:lnSpc>
                <a:spcPct val="90000"/>
              </a:lnSpc>
            </a:pPr>
            <a:endParaRPr lang="en-US" sz="24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EF02"/>
                </a:solidFill>
              </a:rPr>
              <a:t>Computationally,</a:t>
            </a:r>
            <a:r>
              <a:rPr lang="en-US" sz="2400" b="1">
                <a:solidFill>
                  <a:schemeClr val="bg1"/>
                </a:solidFill>
              </a:rPr>
              <a:t> we’ve used the linear equation: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chemeClr val="bg1"/>
                </a:solidFill>
              </a:rPr>
              <a:t>					</a:t>
            </a:r>
            <a:r>
              <a:rPr lang="en-US" sz="2400" b="1">
                <a:solidFill>
                  <a:srgbClr val="FFEF02"/>
                </a:solidFill>
              </a:rPr>
              <a:t>y = mx + b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>
              <a:solidFill>
                <a:srgbClr val="FFEF0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Remember that any mathematical function can be expressed by an equation AND by a picture.</a:t>
            </a:r>
          </a:p>
          <a:p>
            <a:pPr>
              <a:lnSpc>
                <a:spcPct val="90000"/>
              </a:lnSpc>
            </a:pPr>
            <a:endParaRPr lang="en-US" sz="24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Sometimes the relationship between the predictor and the criterion is orderly</a:t>
            </a:r>
            <a:r>
              <a:rPr lang="en-US" sz="2400" b="1">
                <a:solidFill>
                  <a:srgbClr val="FFEF02"/>
                </a:solidFill>
              </a:rPr>
              <a:t>...BUT NOT LINEAR!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Statistical Power</a:t>
            </a:r>
            <a:endParaRPr lang="en-US" b="1" u="sng">
              <a:solidFill>
                <a:srgbClr val="FFFB0F"/>
              </a:solidFill>
            </a:endParaRPr>
          </a:p>
        </p:txBody>
      </p:sp>
      <p:pic>
        <p:nvPicPr>
          <p:cNvPr id="360453" name="Picture 5" descr="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4557713" cy="4530725"/>
          </a:xfrm>
          <a:prstGeom prst="rect">
            <a:avLst/>
          </a:prstGeom>
          <a:noFill/>
        </p:spPr>
      </p:pic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5824538" y="1600200"/>
            <a:ext cx="2709862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What does BETA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equal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Statistical Power</a:t>
            </a:r>
            <a:endParaRPr lang="en-US" b="1" u="sng">
              <a:solidFill>
                <a:srgbClr val="FFFB0F"/>
              </a:solidFill>
            </a:endParaRPr>
          </a:p>
        </p:txBody>
      </p:sp>
      <p:pic>
        <p:nvPicPr>
          <p:cNvPr id="364549" name="Picture 5" descr="79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79525"/>
            <a:ext cx="5715000" cy="5121275"/>
          </a:xfrm>
          <a:prstGeom prst="rect">
            <a:avLst/>
          </a:prstGeom>
          <a:noFill/>
        </p:spPr>
      </p:pic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6248400" y="1524000"/>
            <a:ext cx="270986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What does BETA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equal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Statistical Power</a:t>
            </a:r>
            <a:endParaRPr lang="en-US" b="1" u="sng">
              <a:solidFill>
                <a:srgbClr val="FFFB0F"/>
              </a:solidFill>
            </a:endParaRPr>
          </a:p>
        </p:txBody>
      </p:sp>
      <p:pic>
        <p:nvPicPr>
          <p:cNvPr id="388101" name="Picture 5" descr="7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6988"/>
            <a:ext cx="5148263" cy="5180012"/>
          </a:xfrm>
          <a:prstGeom prst="rect">
            <a:avLst/>
          </a:prstGeom>
          <a:noFill/>
        </p:spPr>
      </p:pic>
      <p:sp>
        <p:nvSpPr>
          <p:cNvPr id="388102" name="Rectangle 6"/>
          <p:cNvSpPr>
            <a:spLocks noChangeArrowheads="1"/>
          </p:cNvSpPr>
          <p:nvPr/>
        </p:nvSpPr>
        <p:spPr bwMode="auto">
          <a:xfrm>
            <a:off x="6129338" y="1600200"/>
            <a:ext cx="2709862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What does BETA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equal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Statistical Power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/>
            <a:r>
              <a:rPr lang="en-US">
                <a:solidFill>
                  <a:schemeClr val="bg1"/>
                </a:solidFill>
              </a:rPr>
              <a:t>Two distributions may have little overlap, and the study high power, because</a:t>
            </a:r>
          </a:p>
          <a:p>
            <a:pPr marL="914400" lvl="1" indent="-457200">
              <a:buFontTx/>
              <a:buAutoNum type="alphaLcPeriod"/>
            </a:pPr>
            <a:r>
              <a:rPr lang="en-US">
                <a:solidFill>
                  <a:schemeClr val="bg1"/>
                </a:solidFill>
              </a:rPr>
              <a:t>The two means are very different</a:t>
            </a:r>
          </a:p>
          <a:p>
            <a:pPr marL="914400" lvl="1" indent="-457200">
              <a:buFontTx/>
              <a:buAutoNum type="alphaLcPeriod"/>
            </a:pPr>
            <a:r>
              <a:rPr lang="en-US">
                <a:solidFill>
                  <a:schemeClr val="bg1"/>
                </a:solidFill>
              </a:rPr>
              <a:t>The variance is very small</a:t>
            </a:r>
          </a:p>
        </p:txBody>
      </p:sp>
      <p:pic>
        <p:nvPicPr>
          <p:cNvPr id="3727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38100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Statistical Power</a:t>
            </a:r>
            <a:endParaRPr lang="en-US" b="1" u="sng">
              <a:solidFill>
                <a:srgbClr val="FFFB0F"/>
              </a:solidFill>
            </a:endParaRPr>
          </a:p>
        </p:txBody>
      </p:sp>
      <p:pic>
        <p:nvPicPr>
          <p:cNvPr id="390149" name="Picture 5" descr="table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382000" cy="471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Increasing Statistical Power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Generally acknowledged that a study should have at least 80% power to be worth undertaking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Power can be increased by…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Increasing mean difference</a:t>
            </a:r>
          </a:p>
          <a:p>
            <a:pPr lvl="2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Use a more intense experimental procedure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Decreasing population SD</a:t>
            </a:r>
          </a:p>
          <a:p>
            <a:pPr lvl="2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Use a population with little variation</a:t>
            </a:r>
          </a:p>
          <a:p>
            <a:pPr lvl="2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Use standardized measures and conditions of testing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Using less stringent significance level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Using a one-tailed test instead of two-tailed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Using a more sensitive hypothesis-testing procedure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Statistical Power</a:t>
            </a:r>
            <a:endParaRPr lang="en-US" b="1" u="sng">
              <a:solidFill>
                <a:srgbClr val="FFFB0F"/>
              </a:solidFill>
            </a:endParaRPr>
          </a:p>
        </p:txBody>
      </p:sp>
      <p:pic>
        <p:nvPicPr>
          <p:cNvPr id="391171" name="Picture 3" descr="table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74750"/>
            <a:ext cx="7696200" cy="552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Role of Power in Interpreting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the Results of a Study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When result is significant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If sample size small, effect is probably practically significant as well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If sample size large, effect may be too small to be useful</a:t>
            </a:r>
          </a:p>
          <a:p>
            <a:r>
              <a:rPr lang="en-US" sz="2800">
                <a:solidFill>
                  <a:schemeClr val="bg1"/>
                </a:solidFill>
              </a:rPr>
              <a:t>When result is insignificant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If sample size small, study is inconclusive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If sample size large, research hypothesis probably false</a:t>
            </a:r>
          </a:p>
          <a:p>
            <a:pPr lvl="1"/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Statistical Power</a:t>
            </a:r>
            <a:endParaRPr lang="en-US" b="1" u="sng">
              <a:solidFill>
                <a:srgbClr val="FFFB0F"/>
              </a:solidFill>
            </a:endParaRPr>
          </a:p>
        </p:txBody>
      </p:sp>
      <p:pic>
        <p:nvPicPr>
          <p:cNvPr id="392195" name="Picture 3" descr="table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8001000" cy="3005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EF02"/>
                </a:solidFill>
              </a:rPr>
              <a:t>Part </a:t>
            </a:r>
            <a:r>
              <a:rPr lang="en-US" b="1" u="sng" dirty="0" smtClean="0">
                <a:solidFill>
                  <a:srgbClr val="FFEF02"/>
                </a:solidFill>
              </a:rPr>
              <a:t>5</a:t>
            </a:r>
            <a:endParaRPr lang="en-US" dirty="0"/>
          </a:p>
        </p:txBody>
      </p:sp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2143125" y="2514600"/>
            <a:ext cx="51006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Some Intuitions About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Power &amp; Sample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b="1">
                <a:solidFill>
                  <a:srgbClr val="FFEF02"/>
                </a:solidFill>
              </a:rPr>
              <a:t>Intro to Non-Linear Regression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FFEF02"/>
                </a:solidFill>
              </a:rPr>
              <a:t>Polynomial Equations</a:t>
            </a:r>
            <a:r>
              <a:rPr lang="en-US" sz="2000" b="1">
                <a:solidFill>
                  <a:schemeClr val="bg1"/>
                </a:solidFill>
              </a:rPr>
              <a:t> (i.e., “many names”) – requires estimating one coefficient for each “order”.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>
                <a:solidFill>
                  <a:schemeClr val="bg1"/>
                </a:solidFill>
              </a:rPr>
              <a:t>In this context, an</a:t>
            </a:r>
            <a:r>
              <a:rPr lang="en-US" sz="2000" b="1">
                <a:solidFill>
                  <a:srgbClr val="FFEF02"/>
                </a:solidFill>
              </a:rPr>
              <a:t> “order” </a:t>
            </a:r>
            <a:r>
              <a:rPr lang="en-US" sz="2000" b="1">
                <a:solidFill>
                  <a:schemeClr val="bg1"/>
                </a:solidFill>
              </a:rPr>
              <a:t>is an exponential power.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>
                <a:solidFill>
                  <a:schemeClr val="bg1"/>
                </a:solidFill>
              </a:rPr>
              <a:t>The linear equation is a first order polynomial. Why?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chemeClr val="bg1"/>
                </a:solidFill>
              </a:rPr>
              <a:t>					</a:t>
            </a:r>
            <a:r>
              <a:rPr lang="en-US" sz="2000" b="1">
                <a:solidFill>
                  <a:srgbClr val="FFEF02"/>
                </a:solidFill>
              </a:rPr>
              <a:t>y = </a:t>
            </a:r>
            <a:r>
              <a:rPr lang="en-US" sz="2000" b="1" u="sng">
                <a:solidFill>
                  <a:srgbClr val="FFEF02"/>
                </a:solidFill>
              </a:rPr>
              <a:t>m</a:t>
            </a:r>
            <a:r>
              <a:rPr lang="en-US" sz="2000" b="1">
                <a:solidFill>
                  <a:srgbClr val="FFEF02"/>
                </a:solidFill>
              </a:rPr>
              <a:t>x + </a:t>
            </a:r>
            <a:r>
              <a:rPr lang="en-US" sz="2000" b="1" u="sng">
                <a:solidFill>
                  <a:srgbClr val="FFEF02"/>
                </a:solidFill>
              </a:rPr>
              <a:t>b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>
              <a:solidFill>
                <a:srgbClr val="FFEF0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>
                <a:solidFill>
                  <a:schemeClr val="bg1"/>
                </a:solidFill>
              </a:rPr>
              <a:t>The quadratic equation is a second order polynomial. Why?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chemeClr val="bg1"/>
                </a:solidFill>
              </a:rPr>
              <a:t>					</a:t>
            </a:r>
            <a:r>
              <a:rPr lang="en-US" sz="2000" b="1">
                <a:solidFill>
                  <a:srgbClr val="FFEF02"/>
                </a:solidFill>
              </a:rPr>
              <a:t>y = </a:t>
            </a:r>
            <a:r>
              <a:rPr lang="en-US" sz="2000" b="1" u="sng">
                <a:solidFill>
                  <a:srgbClr val="FFEF02"/>
                </a:solidFill>
              </a:rPr>
              <a:t>a</a:t>
            </a:r>
            <a:r>
              <a:rPr lang="en-US" sz="2000" b="1">
                <a:solidFill>
                  <a:srgbClr val="FFEF02"/>
                </a:solidFill>
              </a:rPr>
              <a:t>x</a:t>
            </a:r>
            <a:r>
              <a:rPr lang="en-US" sz="2000" b="1" baseline="30000">
                <a:solidFill>
                  <a:srgbClr val="FFEF02"/>
                </a:solidFill>
              </a:rPr>
              <a:t>2</a:t>
            </a:r>
            <a:r>
              <a:rPr lang="en-US" sz="2000" b="1">
                <a:solidFill>
                  <a:srgbClr val="FFEF02"/>
                </a:solidFill>
              </a:rPr>
              <a:t> + </a:t>
            </a:r>
            <a:r>
              <a:rPr lang="en-US" sz="2000" b="1" u="sng">
                <a:solidFill>
                  <a:srgbClr val="FFEF02"/>
                </a:solidFill>
              </a:rPr>
              <a:t>b</a:t>
            </a:r>
            <a:r>
              <a:rPr lang="en-US" sz="2000" b="1">
                <a:solidFill>
                  <a:srgbClr val="FFEF02"/>
                </a:solidFill>
              </a:rPr>
              <a:t>x + </a:t>
            </a:r>
            <a:r>
              <a:rPr lang="en-US" sz="2000" b="1" u="sng">
                <a:solidFill>
                  <a:srgbClr val="FFEF02"/>
                </a:solidFill>
              </a:rPr>
              <a:t>c</a:t>
            </a:r>
            <a:endParaRPr lang="en-US" sz="20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>
                <a:solidFill>
                  <a:schemeClr val="bg1"/>
                </a:solidFill>
              </a:rPr>
              <a:t>Here’s a third order polynomial. What would its graph look like?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chemeClr val="bg1"/>
                </a:solidFill>
              </a:rPr>
              <a:t>					</a:t>
            </a:r>
            <a:r>
              <a:rPr lang="en-US" sz="2000" b="1">
                <a:solidFill>
                  <a:srgbClr val="FFEF02"/>
                </a:solidFill>
              </a:rPr>
              <a:t>y = </a:t>
            </a:r>
            <a:r>
              <a:rPr lang="en-US" sz="2000" b="1" u="sng">
                <a:solidFill>
                  <a:srgbClr val="FFEF02"/>
                </a:solidFill>
              </a:rPr>
              <a:t>a</a:t>
            </a:r>
            <a:r>
              <a:rPr lang="en-US" sz="2000" b="1">
                <a:solidFill>
                  <a:srgbClr val="FFEF02"/>
                </a:solidFill>
              </a:rPr>
              <a:t>x</a:t>
            </a:r>
            <a:r>
              <a:rPr lang="en-US" sz="2000" b="1" baseline="30000">
                <a:solidFill>
                  <a:srgbClr val="FFEF02"/>
                </a:solidFill>
              </a:rPr>
              <a:t>3</a:t>
            </a:r>
            <a:r>
              <a:rPr lang="en-US" sz="2000" b="1">
                <a:solidFill>
                  <a:srgbClr val="FFEF02"/>
                </a:solidFill>
              </a:rPr>
              <a:t> + </a:t>
            </a:r>
            <a:r>
              <a:rPr lang="en-US" sz="2000" b="1" u="sng">
                <a:solidFill>
                  <a:srgbClr val="FFEF02"/>
                </a:solidFill>
              </a:rPr>
              <a:t>b</a:t>
            </a:r>
            <a:r>
              <a:rPr lang="en-US" sz="2000" b="1">
                <a:solidFill>
                  <a:srgbClr val="FFEF02"/>
                </a:solidFill>
              </a:rPr>
              <a:t>x</a:t>
            </a:r>
            <a:r>
              <a:rPr lang="en-US" sz="2000" b="1" baseline="30000">
                <a:solidFill>
                  <a:srgbClr val="FFEF02"/>
                </a:solidFill>
              </a:rPr>
              <a:t>2</a:t>
            </a:r>
            <a:r>
              <a:rPr lang="en-US" sz="2000" b="1">
                <a:solidFill>
                  <a:srgbClr val="FFEF02"/>
                </a:solidFill>
              </a:rPr>
              <a:t> + </a:t>
            </a:r>
            <a:r>
              <a:rPr lang="en-US" sz="2000" b="1" u="sng">
                <a:solidFill>
                  <a:srgbClr val="FFEF02"/>
                </a:solidFill>
              </a:rPr>
              <a:t>c</a:t>
            </a:r>
            <a:r>
              <a:rPr lang="en-US" sz="2000" b="1">
                <a:solidFill>
                  <a:srgbClr val="FFEF02"/>
                </a:solidFill>
              </a:rPr>
              <a:t>x + </a:t>
            </a:r>
            <a:r>
              <a:rPr lang="en-US" sz="2000" b="1" u="sng">
                <a:solidFill>
                  <a:srgbClr val="FFEF02"/>
                </a:solidFill>
              </a:rPr>
              <a:t>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EF02"/>
                </a:solidFill>
              </a:rPr>
              <a:t>Intuitions About Power &amp; Sample Size</a:t>
            </a:r>
            <a:endParaRPr lang="en-US" sz="3200" b="1" u="sng">
              <a:solidFill>
                <a:srgbClr val="FFFB0F"/>
              </a:solidFill>
            </a:endParaRP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 </a:t>
            </a:r>
            <a:r>
              <a:rPr lang="en-US">
                <a:solidFill>
                  <a:srgbClr val="FFEF02"/>
                </a:solidFill>
              </a:rPr>
              <a:t>analogy</a:t>
            </a:r>
            <a:r>
              <a:rPr lang="en-US">
                <a:solidFill>
                  <a:schemeClr val="bg1"/>
                </a:solidFill>
              </a:rPr>
              <a:t> that may help show the relationship among </a:t>
            </a:r>
            <a:r>
              <a:rPr lang="en-US">
                <a:solidFill>
                  <a:srgbClr val="FFEF02"/>
                </a:solidFill>
              </a:rPr>
              <a:t>statistical power</a:t>
            </a:r>
            <a:r>
              <a:rPr lang="en-US">
                <a:solidFill>
                  <a:schemeClr val="bg1"/>
                </a:solidFill>
              </a:rPr>
              <a:t>, and its constituents: </a:t>
            </a:r>
            <a:r>
              <a:rPr lang="en-US">
                <a:solidFill>
                  <a:srgbClr val="FFEF02"/>
                </a:solidFill>
              </a:rPr>
              <a:t>Effect Size</a:t>
            </a:r>
            <a:r>
              <a:rPr lang="en-US">
                <a:solidFill>
                  <a:schemeClr val="bg1"/>
                </a:solidFill>
              </a:rPr>
              <a:t> and </a:t>
            </a:r>
            <a:r>
              <a:rPr lang="en-US">
                <a:solidFill>
                  <a:srgbClr val="FFEF02"/>
                </a:solidFill>
              </a:rPr>
              <a:t>Sample Size</a:t>
            </a:r>
          </a:p>
          <a:p>
            <a:endParaRPr lang="en-US">
              <a:solidFill>
                <a:srgbClr val="FFEF02"/>
              </a:solidFill>
            </a:endParaRPr>
          </a:p>
          <a:p>
            <a:r>
              <a:rPr lang="en-US">
                <a:solidFill>
                  <a:srgbClr val="FFEF02"/>
                </a:solidFill>
              </a:rPr>
              <a:t>Let’s go fishin’……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EF02"/>
                </a:solidFill>
              </a:rPr>
              <a:t>Intuitions About Power &amp; Sample Size</a:t>
            </a:r>
            <a:endParaRPr lang="en-US" sz="3200" b="1" u="sng">
              <a:solidFill>
                <a:srgbClr val="FFFB0F"/>
              </a:solidFill>
            </a:endParaRPr>
          </a:p>
        </p:txBody>
      </p:sp>
      <p:sp>
        <p:nvSpPr>
          <p:cNvPr id="427011" name="Oval 3"/>
          <p:cNvSpPr>
            <a:spLocks noChangeArrowheads="1"/>
          </p:cNvSpPr>
          <p:nvPr/>
        </p:nvSpPr>
        <p:spPr bwMode="auto">
          <a:xfrm>
            <a:off x="1295400" y="1752600"/>
            <a:ext cx="1828800" cy="2590800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7012" name="Line 4"/>
          <p:cNvSpPr>
            <a:spLocks noChangeShapeType="1"/>
          </p:cNvSpPr>
          <p:nvPr/>
        </p:nvSpPr>
        <p:spPr bwMode="auto">
          <a:xfrm>
            <a:off x="2209800" y="4343400"/>
            <a:ext cx="0" cy="2209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13" name="Oval 5"/>
          <p:cNvSpPr>
            <a:spLocks noChangeArrowheads="1"/>
          </p:cNvSpPr>
          <p:nvPr/>
        </p:nvSpPr>
        <p:spPr bwMode="auto">
          <a:xfrm>
            <a:off x="5715000" y="1752600"/>
            <a:ext cx="1828800" cy="2590800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7014" name="Line 6"/>
          <p:cNvSpPr>
            <a:spLocks noChangeShapeType="1"/>
          </p:cNvSpPr>
          <p:nvPr/>
        </p:nvSpPr>
        <p:spPr bwMode="auto">
          <a:xfrm>
            <a:off x="6629400" y="4343400"/>
            <a:ext cx="0" cy="2209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15" name="Line 7"/>
          <p:cNvSpPr>
            <a:spLocks noChangeShapeType="1"/>
          </p:cNvSpPr>
          <p:nvPr/>
        </p:nvSpPr>
        <p:spPr bwMode="auto">
          <a:xfrm>
            <a:off x="2209800" y="1752600"/>
            <a:ext cx="0" cy="2590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16" name="Line 8"/>
          <p:cNvSpPr>
            <a:spLocks noChangeShapeType="1"/>
          </p:cNvSpPr>
          <p:nvPr/>
        </p:nvSpPr>
        <p:spPr bwMode="auto">
          <a:xfrm>
            <a:off x="2667000" y="1905000"/>
            <a:ext cx="0" cy="228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17" name="Line 9"/>
          <p:cNvSpPr>
            <a:spLocks noChangeShapeType="1"/>
          </p:cNvSpPr>
          <p:nvPr/>
        </p:nvSpPr>
        <p:spPr bwMode="auto">
          <a:xfrm>
            <a:off x="1752600" y="1905000"/>
            <a:ext cx="0" cy="228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18" name="Line 10"/>
          <p:cNvSpPr>
            <a:spLocks noChangeShapeType="1"/>
          </p:cNvSpPr>
          <p:nvPr/>
        </p:nvSpPr>
        <p:spPr bwMode="auto">
          <a:xfrm>
            <a:off x="6629400" y="1752600"/>
            <a:ext cx="0" cy="2590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19" name="Line 11"/>
          <p:cNvSpPr>
            <a:spLocks noChangeShapeType="1"/>
          </p:cNvSpPr>
          <p:nvPr/>
        </p:nvSpPr>
        <p:spPr bwMode="auto">
          <a:xfrm>
            <a:off x="7086600" y="1905000"/>
            <a:ext cx="0" cy="228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20" name="Line 12"/>
          <p:cNvSpPr>
            <a:spLocks noChangeShapeType="1"/>
          </p:cNvSpPr>
          <p:nvPr/>
        </p:nvSpPr>
        <p:spPr bwMode="auto">
          <a:xfrm>
            <a:off x="6172200" y="1905000"/>
            <a:ext cx="0" cy="228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21" name="Line 13"/>
          <p:cNvSpPr>
            <a:spLocks noChangeShapeType="1"/>
          </p:cNvSpPr>
          <p:nvPr/>
        </p:nvSpPr>
        <p:spPr bwMode="auto">
          <a:xfrm>
            <a:off x="1371600" y="3581400"/>
            <a:ext cx="167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22" name="Line 14"/>
          <p:cNvSpPr>
            <a:spLocks noChangeShapeType="1"/>
          </p:cNvSpPr>
          <p:nvPr/>
        </p:nvSpPr>
        <p:spPr bwMode="auto">
          <a:xfrm>
            <a:off x="1371600" y="2514600"/>
            <a:ext cx="167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23" name="Line 15"/>
          <p:cNvSpPr>
            <a:spLocks noChangeShapeType="1"/>
          </p:cNvSpPr>
          <p:nvPr/>
        </p:nvSpPr>
        <p:spPr bwMode="auto">
          <a:xfrm>
            <a:off x="1295400" y="3048000"/>
            <a:ext cx="1828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24" name="Line 16"/>
          <p:cNvSpPr>
            <a:spLocks noChangeShapeType="1"/>
          </p:cNvSpPr>
          <p:nvPr/>
        </p:nvSpPr>
        <p:spPr bwMode="auto">
          <a:xfrm>
            <a:off x="5791200" y="3657600"/>
            <a:ext cx="167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25" name="Line 17"/>
          <p:cNvSpPr>
            <a:spLocks noChangeShapeType="1"/>
          </p:cNvSpPr>
          <p:nvPr/>
        </p:nvSpPr>
        <p:spPr bwMode="auto">
          <a:xfrm>
            <a:off x="5791200" y="2514600"/>
            <a:ext cx="167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26" name="Line 18"/>
          <p:cNvSpPr>
            <a:spLocks noChangeShapeType="1"/>
          </p:cNvSpPr>
          <p:nvPr/>
        </p:nvSpPr>
        <p:spPr bwMode="auto">
          <a:xfrm>
            <a:off x="5715000" y="3048000"/>
            <a:ext cx="1828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27" name="Line 19"/>
          <p:cNvSpPr>
            <a:spLocks noChangeShapeType="1"/>
          </p:cNvSpPr>
          <p:nvPr/>
        </p:nvSpPr>
        <p:spPr bwMode="auto">
          <a:xfrm>
            <a:off x="5943600" y="39624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28" name="Line 20"/>
          <p:cNvSpPr>
            <a:spLocks noChangeShapeType="1"/>
          </p:cNvSpPr>
          <p:nvPr/>
        </p:nvSpPr>
        <p:spPr bwMode="auto">
          <a:xfrm>
            <a:off x="5943600" y="2133600"/>
            <a:ext cx="1371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29" name="Line 21"/>
          <p:cNvSpPr>
            <a:spLocks noChangeShapeType="1"/>
          </p:cNvSpPr>
          <p:nvPr/>
        </p:nvSpPr>
        <p:spPr bwMode="auto">
          <a:xfrm>
            <a:off x="5715000" y="2743200"/>
            <a:ext cx="1828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30" name="Line 22"/>
          <p:cNvSpPr>
            <a:spLocks noChangeShapeType="1"/>
          </p:cNvSpPr>
          <p:nvPr/>
        </p:nvSpPr>
        <p:spPr bwMode="auto">
          <a:xfrm>
            <a:off x="5715000" y="3352800"/>
            <a:ext cx="1828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31" name="Line 23"/>
          <p:cNvSpPr>
            <a:spLocks noChangeShapeType="1"/>
          </p:cNvSpPr>
          <p:nvPr/>
        </p:nvSpPr>
        <p:spPr bwMode="auto">
          <a:xfrm>
            <a:off x="6858000" y="1828800"/>
            <a:ext cx="0" cy="2438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32" name="Line 24"/>
          <p:cNvSpPr>
            <a:spLocks noChangeShapeType="1"/>
          </p:cNvSpPr>
          <p:nvPr/>
        </p:nvSpPr>
        <p:spPr bwMode="auto">
          <a:xfrm>
            <a:off x="6400800" y="1828800"/>
            <a:ext cx="0" cy="2438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33" name="Line 25"/>
          <p:cNvSpPr>
            <a:spLocks noChangeShapeType="1"/>
          </p:cNvSpPr>
          <p:nvPr/>
        </p:nvSpPr>
        <p:spPr bwMode="auto">
          <a:xfrm>
            <a:off x="5943600" y="2209800"/>
            <a:ext cx="0" cy="167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34" name="Line 26"/>
          <p:cNvSpPr>
            <a:spLocks noChangeShapeType="1"/>
          </p:cNvSpPr>
          <p:nvPr/>
        </p:nvSpPr>
        <p:spPr bwMode="auto">
          <a:xfrm>
            <a:off x="7315200" y="2209800"/>
            <a:ext cx="0" cy="167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35" name="Rectangle 27"/>
          <p:cNvSpPr>
            <a:spLocks noChangeArrowheads="1"/>
          </p:cNvSpPr>
          <p:nvPr/>
        </p:nvSpPr>
        <p:spPr bwMode="auto">
          <a:xfrm>
            <a:off x="762000" y="1219200"/>
            <a:ext cx="292735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/>
              <a:t>Coarse Fishing Net</a:t>
            </a:r>
          </a:p>
        </p:txBody>
      </p:sp>
      <p:sp>
        <p:nvSpPr>
          <p:cNvPr id="427036" name="Rectangle 28"/>
          <p:cNvSpPr>
            <a:spLocks noChangeArrowheads="1"/>
          </p:cNvSpPr>
          <p:nvPr/>
        </p:nvSpPr>
        <p:spPr bwMode="auto">
          <a:xfrm>
            <a:off x="5410200" y="1219200"/>
            <a:ext cx="2573338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/>
              <a:t>Fine Fishing Net</a:t>
            </a:r>
          </a:p>
        </p:txBody>
      </p:sp>
      <p:sp>
        <p:nvSpPr>
          <p:cNvPr id="427037" name="Rectangle 29"/>
          <p:cNvSpPr>
            <a:spLocks noChangeArrowheads="1"/>
          </p:cNvSpPr>
          <p:nvPr/>
        </p:nvSpPr>
        <p:spPr bwMode="auto">
          <a:xfrm>
            <a:off x="-9525" y="4648200"/>
            <a:ext cx="1990725" cy="188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Small # of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“Nodes” (N)</a:t>
            </a:r>
          </a:p>
          <a:p>
            <a:pPr marL="342900" indent="-342900" algn="ctr">
              <a:buFontTx/>
              <a:buNone/>
            </a:pPr>
            <a:endParaRPr lang="en-US">
              <a:solidFill>
                <a:srgbClr val="FFEF02"/>
              </a:solidFill>
            </a:endParaRP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Small N</a:t>
            </a:r>
          </a:p>
        </p:txBody>
      </p:sp>
      <p:sp>
        <p:nvSpPr>
          <p:cNvPr id="427038" name="Rectangle 30"/>
          <p:cNvSpPr>
            <a:spLocks noChangeArrowheads="1"/>
          </p:cNvSpPr>
          <p:nvPr/>
        </p:nvSpPr>
        <p:spPr bwMode="auto">
          <a:xfrm>
            <a:off x="7153275" y="4591050"/>
            <a:ext cx="1990725" cy="188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Large # of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“Nodes” (N)</a:t>
            </a:r>
          </a:p>
          <a:p>
            <a:pPr marL="342900" indent="-342900" algn="ctr">
              <a:buFontTx/>
              <a:buNone/>
            </a:pPr>
            <a:endParaRPr lang="en-US">
              <a:solidFill>
                <a:srgbClr val="FFEF02"/>
              </a:solidFill>
            </a:endParaRP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Large 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EF02"/>
                </a:solidFill>
              </a:rPr>
              <a:t>Intuitions About Power &amp; Sample Size</a:t>
            </a:r>
            <a:endParaRPr lang="en-US" sz="3200" b="1" u="sng">
              <a:solidFill>
                <a:srgbClr val="FFFB0F"/>
              </a:solidFill>
            </a:endParaRPr>
          </a:p>
        </p:txBody>
      </p:sp>
      <p:sp>
        <p:nvSpPr>
          <p:cNvPr id="428035" name="Oval 3"/>
          <p:cNvSpPr>
            <a:spLocks noChangeArrowheads="1"/>
          </p:cNvSpPr>
          <p:nvPr/>
        </p:nvSpPr>
        <p:spPr bwMode="auto">
          <a:xfrm>
            <a:off x="1295400" y="1752600"/>
            <a:ext cx="1828800" cy="2590800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8036" name="Line 4"/>
          <p:cNvSpPr>
            <a:spLocks noChangeShapeType="1"/>
          </p:cNvSpPr>
          <p:nvPr/>
        </p:nvSpPr>
        <p:spPr bwMode="auto">
          <a:xfrm>
            <a:off x="2209800" y="4343400"/>
            <a:ext cx="0" cy="2209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37" name="Oval 5"/>
          <p:cNvSpPr>
            <a:spLocks noChangeArrowheads="1"/>
          </p:cNvSpPr>
          <p:nvPr/>
        </p:nvSpPr>
        <p:spPr bwMode="auto">
          <a:xfrm>
            <a:off x="5715000" y="1752600"/>
            <a:ext cx="1828800" cy="2590800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8038" name="Line 6"/>
          <p:cNvSpPr>
            <a:spLocks noChangeShapeType="1"/>
          </p:cNvSpPr>
          <p:nvPr/>
        </p:nvSpPr>
        <p:spPr bwMode="auto">
          <a:xfrm>
            <a:off x="6629400" y="4343400"/>
            <a:ext cx="0" cy="2209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39" name="Line 7"/>
          <p:cNvSpPr>
            <a:spLocks noChangeShapeType="1"/>
          </p:cNvSpPr>
          <p:nvPr/>
        </p:nvSpPr>
        <p:spPr bwMode="auto">
          <a:xfrm>
            <a:off x="2209800" y="1752600"/>
            <a:ext cx="0" cy="2590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40" name="Line 8"/>
          <p:cNvSpPr>
            <a:spLocks noChangeShapeType="1"/>
          </p:cNvSpPr>
          <p:nvPr/>
        </p:nvSpPr>
        <p:spPr bwMode="auto">
          <a:xfrm>
            <a:off x="2667000" y="1905000"/>
            <a:ext cx="0" cy="228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41" name="Line 9"/>
          <p:cNvSpPr>
            <a:spLocks noChangeShapeType="1"/>
          </p:cNvSpPr>
          <p:nvPr/>
        </p:nvSpPr>
        <p:spPr bwMode="auto">
          <a:xfrm>
            <a:off x="1752600" y="1905000"/>
            <a:ext cx="0" cy="228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42" name="Line 10"/>
          <p:cNvSpPr>
            <a:spLocks noChangeShapeType="1"/>
          </p:cNvSpPr>
          <p:nvPr/>
        </p:nvSpPr>
        <p:spPr bwMode="auto">
          <a:xfrm>
            <a:off x="6629400" y="1752600"/>
            <a:ext cx="0" cy="2590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43" name="Line 11"/>
          <p:cNvSpPr>
            <a:spLocks noChangeShapeType="1"/>
          </p:cNvSpPr>
          <p:nvPr/>
        </p:nvSpPr>
        <p:spPr bwMode="auto">
          <a:xfrm>
            <a:off x="7086600" y="1905000"/>
            <a:ext cx="0" cy="228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44" name="Line 12"/>
          <p:cNvSpPr>
            <a:spLocks noChangeShapeType="1"/>
          </p:cNvSpPr>
          <p:nvPr/>
        </p:nvSpPr>
        <p:spPr bwMode="auto">
          <a:xfrm>
            <a:off x="6172200" y="1905000"/>
            <a:ext cx="0" cy="228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45" name="Line 13"/>
          <p:cNvSpPr>
            <a:spLocks noChangeShapeType="1"/>
          </p:cNvSpPr>
          <p:nvPr/>
        </p:nvSpPr>
        <p:spPr bwMode="auto">
          <a:xfrm>
            <a:off x="1371600" y="3581400"/>
            <a:ext cx="167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46" name="Line 14"/>
          <p:cNvSpPr>
            <a:spLocks noChangeShapeType="1"/>
          </p:cNvSpPr>
          <p:nvPr/>
        </p:nvSpPr>
        <p:spPr bwMode="auto">
          <a:xfrm>
            <a:off x="1371600" y="2514600"/>
            <a:ext cx="167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47" name="Line 15"/>
          <p:cNvSpPr>
            <a:spLocks noChangeShapeType="1"/>
          </p:cNvSpPr>
          <p:nvPr/>
        </p:nvSpPr>
        <p:spPr bwMode="auto">
          <a:xfrm>
            <a:off x="1295400" y="3048000"/>
            <a:ext cx="1828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48" name="Line 16"/>
          <p:cNvSpPr>
            <a:spLocks noChangeShapeType="1"/>
          </p:cNvSpPr>
          <p:nvPr/>
        </p:nvSpPr>
        <p:spPr bwMode="auto">
          <a:xfrm>
            <a:off x="5791200" y="3657600"/>
            <a:ext cx="167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49" name="Line 17"/>
          <p:cNvSpPr>
            <a:spLocks noChangeShapeType="1"/>
          </p:cNvSpPr>
          <p:nvPr/>
        </p:nvSpPr>
        <p:spPr bwMode="auto">
          <a:xfrm>
            <a:off x="5791200" y="2514600"/>
            <a:ext cx="167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50" name="Line 18"/>
          <p:cNvSpPr>
            <a:spLocks noChangeShapeType="1"/>
          </p:cNvSpPr>
          <p:nvPr/>
        </p:nvSpPr>
        <p:spPr bwMode="auto">
          <a:xfrm>
            <a:off x="5715000" y="3048000"/>
            <a:ext cx="1828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51" name="Line 19"/>
          <p:cNvSpPr>
            <a:spLocks noChangeShapeType="1"/>
          </p:cNvSpPr>
          <p:nvPr/>
        </p:nvSpPr>
        <p:spPr bwMode="auto">
          <a:xfrm>
            <a:off x="5943600" y="39624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52" name="Line 20"/>
          <p:cNvSpPr>
            <a:spLocks noChangeShapeType="1"/>
          </p:cNvSpPr>
          <p:nvPr/>
        </p:nvSpPr>
        <p:spPr bwMode="auto">
          <a:xfrm>
            <a:off x="5943600" y="2133600"/>
            <a:ext cx="1371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53" name="Line 21"/>
          <p:cNvSpPr>
            <a:spLocks noChangeShapeType="1"/>
          </p:cNvSpPr>
          <p:nvPr/>
        </p:nvSpPr>
        <p:spPr bwMode="auto">
          <a:xfrm>
            <a:off x="5715000" y="2743200"/>
            <a:ext cx="1828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54" name="Line 22"/>
          <p:cNvSpPr>
            <a:spLocks noChangeShapeType="1"/>
          </p:cNvSpPr>
          <p:nvPr/>
        </p:nvSpPr>
        <p:spPr bwMode="auto">
          <a:xfrm>
            <a:off x="5715000" y="3352800"/>
            <a:ext cx="1828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55" name="Line 23"/>
          <p:cNvSpPr>
            <a:spLocks noChangeShapeType="1"/>
          </p:cNvSpPr>
          <p:nvPr/>
        </p:nvSpPr>
        <p:spPr bwMode="auto">
          <a:xfrm>
            <a:off x="6858000" y="1828800"/>
            <a:ext cx="0" cy="2438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56" name="Line 24"/>
          <p:cNvSpPr>
            <a:spLocks noChangeShapeType="1"/>
          </p:cNvSpPr>
          <p:nvPr/>
        </p:nvSpPr>
        <p:spPr bwMode="auto">
          <a:xfrm>
            <a:off x="6400800" y="1828800"/>
            <a:ext cx="0" cy="2438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57" name="Line 25"/>
          <p:cNvSpPr>
            <a:spLocks noChangeShapeType="1"/>
          </p:cNvSpPr>
          <p:nvPr/>
        </p:nvSpPr>
        <p:spPr bwMode="auto">
          <a:xfrm>
            <a:off x="5943600" y="2209800"/>
            <a:ext cx="0" cy="167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58" name="Line 26"/>
          <p:cNvSpPr>
            <a:spLocks noChangeShapeType="1"/>
          </p:cNvSpPr>
          <p:nvPr/>
        </p:nvSpPr>
        <p:spPr bwMode="auto">
          <a:xfrm>
            <a:off x="7315200" y="2209800"/>
            <a:ext cx="0" cy="167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59" name="Rectangle 27"/>
          <p:cNvSpPr>
            <a:spLocks noChangeArrowheads="1"/>
          </p:cNvSpPr>
          <p:nvPr/>
        </p:nvSpPr>
        <p:spPr bwMode="auto">
          <a:xfrm>
            <a:off x="762000" y="1219200"/>
            <a:ext cx="292735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/>
              <a:t>Coarse Fishing Net</a:t>
            </a:r>
          </a:p>
        </p:txBody>
      </p:sp>
      <p:sp>
        <p:nvSpPr>
          <p:cNvPr id="428060" name="Rectangle 28"/>
          <p:cNvSpPr>
            <a:spLocks noChangeArrowheads="1"/>
          </p:cNvSpPr>
          <p:nvPr/>
        </p:nvSpPr>
        <p:spPr bwMode="auto">
          <a:xfrm>
            <a:off x="5410200" y="1219200"/>
            <a:ext cx="2573338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/>
              <a:t>Fine Fishing Net</a:t>
            </a:r>
          </a:p>
        </p:txBody>
      </p:sp>
      <p:sp>
        <p:nvSpPr>
          <p:cNvPr id="428061" name="Rectangle 29"/>
          <p:cNvSpPr>
            <a:spLocks noChangeArrowheads="1"/>
          </p:cNvSpPr>
          <p:nvPr/>
        </p:nvSpPr>
        <p:spPr bwMode="auto">
          <a:xfrm>
            <a:off x="-9525" y="4648200"/>
            <a:ext cx="1990725" cy="188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Small # of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“Nodes” (N)</a:t>
            </a:r>
          </a:p>
          <a:p>
            <a:pPr marL="342900" indent="-342900" algn="ctr">
              <a:buFontTx/>
              <a:buNone/>
            </a:pPr>
            <a:endParaRPr lang="en-US">
              <a:solidFill>
                <a:srgbClr val="FFEF02"/>
              </a:solidFill>
            </a:endParaRP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Small N</a:t>
            </a:r>
          </a:p>
        </p:txBody>
      </p:sp>
      <p:sp>
        <p:nvSpPr>
          <p:cNvPr id="428062" name="Rectangle 30"/>
          <p:cNvSpPr>
            <a:spLocks noChangeArrowheads="1"/>
          </p:cNvSpPr>
          <p:nvPr/>
        </p:nvSpPr>
        <p:spPr bwMode="auto">
          <a:xfrm>
            <a:off x="7153275" y="4591050"/>
            <a:ext cx="1990725" cy="188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Large # of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“Nodes” (N)</a:t>
            </a:r>
          </a:p>
          <a:p>
            <a:pPr marL="342900" indent="-342900" algn="ctr">
              <a:buFontTx/>
              <a:buNone/>
            </a:pPr>
            <a:endParaRPr lang="en-US">
              <a:solidFill>
                <a:srgbClr val="FFEF02"/>
              </a:solidFill>
            </a:endParaRP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Large N</a:t>
            </a:r>
          </a:p>
        </p:txBody>
      </p:sp>
      <p:sp>
        <p:nvSpPr>
          <p:cNvPr id="428063" name="Rectangle 31"/>
          <p:cNvSpPr>
            <a:spLocks noChangeArrowheads="1"/>
          </p:cNvSpPr>
          <p:nvPr/>
        </p:nvSpPr>
        <p:spPr bwMode="auto">
          <a:xfrm>
            <a:off x="158750" y="2374900"/>
            <a:ext cx="987425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000"/>
              <a:t>Only </a:t>
            </a:r>
          </a:p>
          <a:p>
            <a:pPr marL="342900" indent="-342900" algn="ctr">
              <a:buFontTx/>
              <a:buNone/>
            </a:pPr>
            <a:r>
              <a:rPr lang="en-US" sz="2000"/>
              <a:t>Catches</a:t>
            </a:r>
          </a:p>
          <a:p>
            <a:pPr marL="342900" indent="-342900" algn="ctr">
              <a:buFontTx/>
              <a:buNone/>
            </a:pPr>
            <a:r>
              <a:rPr lang="en-US" sz="2000"/>
              <a:t>Big</a:t>
            </a:r>
          </a:p>
          <a:p>
            <a:pPr marL="342900" indent="-342900" algn="ctr">
              <a:buFontTx/>
              <a:buNone/>
            </a:pPr>
            <a:r>
              <a:rPr lang="en-US" sz="2000"/>
              <a:t>Fish</a:t>
            </a:r>
          </a:p>
        </p:txBody>
      </p:sp>
      <p:sp>
        <p:nvSpPr>
          <p:cNvPr id="428064" name="Rectangle 32"/>
          <p:cNvSpPr>
            <a:spLocks noChangeArrowheads="1"/>
          </p:cNvSpPr>
          <p:nvPr/>
        </p:nvSpPr>
        <p:spPr bwMode="auto">
          <a:xfrm>
            <a:off x="7620000" y="2362200"/>
            <a:ext cx="147955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000"/>
              <a:t>Can </a:t>
            </a:r>
          </a:p>
          <a:p>
            <a:pPr marL="342900" indent="-342900" algn="ctr">
              <a:buFontTx/>
              <a:buNone/>
            </a:pPr>
            <a:r>
              <a:rPr lang="en-US" sz="2000"/>
              <a:t>Catch</a:t>
            </a:r>
          </a:p>
          <a:p>
            <a:pPr marL="342900" indent="-342900" algn="ctr">
              <a:buFontTx/>
              <a:buNone/>
            </a:pPr>
            <a:r>
              <a:rPr lang="en-US" sz="2000"/>
              <a:t>Big or Small</a:t>
            </a:r>
          </a:p>
          <a:p>
            <a:pPr marL="342900" indent="-342900" algn="ctr">
              <a:buFontTx/>
              <a:buNone/>
            </a:pPr>
            <a:r>
              <a:rPr lang="en-US" sz="2000"/>
              <a:t>Fish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EF02"/>
                </a:solidFill>
              </a:rPr>
              <a:t>Intuitions About Power &amp; Sample Size</a:t>
            </a:r>
            <a:endParaRPr lang="en-US" sz="3200" b="1" u="sng">
              <a:solidFill>
                <a:srgbClr val="FFFB0F"/>
              </a:solidFill>
            </a:endParaRPr>
          </a:p>
        </p:txBody>
      </p:sp>
      <p:sp>
        <p:nvSpPr>
          <p:cNvPr id="429059" name="Oval 3"/>
          <p:cNvSpPr>
            <a:spLocks noChangeArrowheads="1"/>
          </p:cNvSpPr>
          <p:nvPr/>
        </p:nvSpPr>
        <p:spPr bwMode="auto">
          <a:xfrm>
            <a:off x="1295400" y="1752600"/>
            <a:ext cx="1828800" cy="2590800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9060" name="Line 4"/>
          <p:cNvSpPr>
            <a:spLocks noChangeShapeType="1"/>
          </p:cNvSpPr>
          <p:nvPr/>
        </p:nvSpPr>
        <p:spPr bwMode="auto">
          <a:xfrm>
            <a:off x="2209800" y="4343400"/>
            <a:ext cx="0" cy="2209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61" name="Oval 5"/>
          <p:cNvSpPr>
            <a:spLocks noChangeArrowheads="1"/>
          </p:cNvSpPr>
          <p:nvPr/>
        </p:nvSpPr>
        <p:spPr bwMode="auto">
          <a:xfrm>
            <a:off x="5715000" y="1752600"/>
            <a:ext cx="1828800" cy="2590800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9062" name="Line 6"/>
          <p:cNvSpPr>
            <a:spLocks noChangeShapeType="1"/>
          </p:cNvSpPr>
          <p:nvPr/>
        </p:nvSpPr>
        <p:spPr bwMode="auto">
          <a:xfrm>
            <a:off x="6629400" y="4343400"/>
            <a:ext cx="0" cy="2209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63" name="Line 7"/>
          <p:cNvSpPr>
            <a:spLocks noChangeShapeType="1"/>
          </p:cNvSpPr>
          <p:nvPr/>
        </p:nvSpPr>
        <p:spPr bwMode="auto">
          <a:xfrm>
            <a:off x="2209800" y="1752600"/>
            <a:ext cx="0" cy="2590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64" name="Line 8"/>
          <p:cNvSpPr>
            <a:spLocks noChangeShapeType="1"/>
          </p:cNvSpPr>
          <p:nvPr/>
        </p:nvSpPr>
        <p:spPr bwMode="auto">
          <a:xfrm>
            <a:off x="2667000" y="1905000"/>
            <a:ext cx="0" cy="228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65" name="Line 9"/>
          <p:cNvSpPr>
            <a:spLocks noChangeShapeType="1"/>
          </p:cNvSpPr>
          <p:nvPr/>
        </p:nvSpPr>
        <p:spPr bwMode="auto">
          <a:xfrm>
            <a:off x="1752600" y="1905000"/>
            <a:ext cx="0" cy="228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66" name="Line 10"/>
          <p:cNvSpPr>
            <a:spLocks noChangeShapeType="1"/>
          </p:cNvSpPr>
          <p:nvPr/>
        </p:nvSpPr>
        <p:spPr bwMode="auto">
          <a:xfrm>
            <a:off x="6629400" y="1752600"/>
            <a:ext cx="0" cy="2590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67" name="Line 11"/>
          <p:cNvSpPr>
            <a:spLocks noChangeShapeType="1"/>
          </p:cNvSpPr>
          <p:nvPr/>
        </p:nvSpPr>
        <p:spPr bwMode="auto">
          <a:xfrm>
            <a:off x="7086600" y="1905000"/>
            <a:ext cx="0" cy="228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68" name="Line 12"/>
          <p:cNvSpPr>
            <a:spLocks noChangeShapeType="1"/>
          </p:cNvSpPr>
          <p:nvPr/>
        </p:nvSpPr>
        <p:spPr bwMode="auto">
          <a:xfrm>
            <a:off x="6172200" y="1905000"/>
            <a:ext cx="0" cy="228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69" name="Line 13"/>
          <p:cNvSpPr>
            <a:spLocks noChangeShapeType="1"/>
          </p:cNvSpPr>
          <p:nvPr/>
        </p:nvSpPr>
        <p:spPr bwMode="auto">
          <a:xfrm>
            <a:off x="1371600" y="3581400"/>
            <a:ext cx="167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70" name="Line 14"/>
          <p:cNvSpPr>
            <a:spLocks noChangeShapeType="1"/>
          </p:cNvSpPr>
          <p:nvPr/>
        </p:nvSpPr>
        <p:spPr bwMode="auto">
          <a:xfrm>
            <a:off x="1371600" y="2514600"/>
            <a:ext cx="167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71" name="Line 15"/>
          <p:cNvSpPr>
            <a:spLocks noChangeShapeType="1"/>
          </p:cNvSpPr>
          <p:nvPr/>
        </p:nvSpPr>
        <p:spPr bwMode="auto">
          <a:xfrm>
            <a:off x="1295400" y="3048000"/>
            <a:ext cx="1828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72" name="Line 16"/>
          <p:cNvSpPr>
            <a:spLocks noChangeShapeType="1"/>
          </p:cNvSpPr>
          <p:nvPr/>
        </p:nvSpPr>
        <p:spPr bwMode="auto">
          <a:xfrm>
            <a:off x="5791200" y="3657600"/>
            <a:ext cx="167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73" name="Line 17"/>
          <p:cNvSpPr>
            <a:spLocks noChangeShapeType="1"/>
          </p:cNvSpPr>
          <p:nvPr/>
        </p:nvSpPr>
        <p:spPr bwMode="auto">
          <a:xfrm>
            <a:off x="5791200" y="2514600"/>
            <a:ext cx="167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74" name="Line 18"/>
          <p:cNvSpPr>
            <a:spLocks noChangeShapeType="1"/>
          </p:cNvSpPr>
          <p:nvPr/>
        </p:nvSpPr>
        <p:spPr bwMode="auto">
          <a:xfrm>
            <a:off x="5715000" y="3048000"/>
            <a:ext cx="1828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75" name="Line 19"/>
          <p:cNvSpPr>
            <a:spLocks noChangeShapeType="1"/>
          </p:cNvSpPr>
          <p:nvPr/>
        </p:nvSpPr>
        <p:spPr bwMode="auto">
          <a:xfrm>
            <a:off x="5943600" y="39624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76" name="Line 20"/>
          <p:cNvSpPr>
            <a:spLocks noChangeShapeType="1"/>
          </p:cNvSpPr>
          <p:nvPr/>
        </p:nvSpPr>
        <p:spPr bwMode="auto">
          <a:xfrm>
            <a:off x="5943600" y="2133600"/>
            <a:ext cx="1371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77" name="Line 21"/>
          <p:cNvSpPr>
            <a:spLocks noChangeShapeType="1"/>
          </p:cNvSpPr>
          <p:nvPr/>
        </p:nvSpPr>
        <p:spPr bwMode="auto">
          <a:xfrm>
            <a:off x="5715000" y="2743200"/>
            <a:ext cx="1828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78" name="Line 22"/>
          <p:cNvSpPr>
            <a:spLocks noChangeShapeType="1"/>
          </p:cNvSpPr>
          <p:nvPr/>
        </p:nvSpPr>
        <p:spPr bwMode="auto">
          <a:xfrm>
            <a:off x="5715000" y="3352800"/>
            <a:ext cx="1828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79" name="Line 23"/>
          <p:cNvSpPr>
            <a:spLocks noChangeShapeType="1"/>
          </p:cNvSpPr>
          <p:nvPr/>
        </p:nvSpPr>
        <p:spPr bwMode="auto">
          <a:xfrm>
            <a:off x="6858000" y="1828800"/>
            <a:ext cx="0" cy="2438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80" name="Line 24"/>
          <p:cNvSpPr>
            <a:spLocks noChangeShapeType="1"/>
          </p:cNvSpPr>
          <p:nvPr/>
        </p:nvSpPr>
        <p:spPr bwMode="auto">
          <a:xfrm>
            <a:off x="6400800" y="1828800"/>
            <a:ext cx="0" cy="2438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81" name="Line 25"/>
          <p:cNvSpPr>
            <a:spLocks noChangeShapeType="1"/>
          </p:cNvSpPr>
          <p:nvPr/>
        </p:nvSpPr>
        <p:spPr bwMode="auto">
          <a:xfrm>
            <a:off x="5943600" y="2209800"/>
            <a:ext cx="0" cy="167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82" name="Line 26"/>
          <p:cNvSpPr>
            <a:spLocks noChangeShapeType="1"/>
          </p:cNvSpPr>
          <p:nvPr/>
        </p:nvSpPr>
        <p:spPr bwMode="auto">
          <a:xfrm>
            <a:off x="7315200" y="2209800"/>
            <a:ext cx="0" cy="167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83" name="Rectangle 27"/>
          <p:cNvSpPr>
            <a:spLocks noChangeArrowheads="1"/>
          </p:cNvSpPr>
          <p:nvPr/>
        </p:nvSpPr>
        <p:spPr bwMode="auto">
          <a:xfrm>
            <a:off x="762000" y="1219200"/>
            <a:ext cx="292735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/>
              <a:t>Coarse Fishing Net</a:t>
            </a:r>
          </a:p>
        </p:txBody>
      </p:sp>
      <p:sp>
        <p:nvSpPr>
          <p:cNvPr id="429084" name="Rectangle 28"/>
          <p:cNvSpPr>
            <a:spLocks noChangeArrowheads="1"/>
          </p:cNvSpPr>
          <p:nvPr/>
        </p:nvSpPr>
        <p:spPr bwMode="auto">
          <a:xfrm>
            <a:off x="5410200" y="1219200"/>
            <a:ext cx="2573338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/>
              <a:t>Fine Fishing Net</a:t>
            </a:r>
          </a:p>
        </p:txBody>
      </p:sp>
      <p:sp>
        <p:nvSpPr>
          <p:cNvPr id="429085" name="Rectangle 29"/>
          <p:cNvSpPr>
            <a:spLocks noChangeArrowheads="1"/>
          </p:cNvSpPr>
          <p:nvPr/>
        </p:nvSpPr>
        <p:spPr bwMode="auto">
          <a:xfrm>
            <a:off x="-9525" y="4648200"/>
            <a:ext cx="1990725" cy="188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Small # of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“Nodes” (N)</a:t>
            </a:r>
          </a:p>
          <a:p>
            <a:pPr marL="342900" indent="-342900" algn="ctr">
              <a:buFontTx/>
              <a:buNone/>
            </a:pPr>
            <a:endParaRPr lang="en-US">
              <a:solidFill>
                <a:srgbClr val="FFEF02"/>
              </a:solidFill>
            </a:endParaRP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Small N</a:t>
            </a:r>
          </a:p>
        </p:txBody>
      </p:sp>
      <p:sp>
        <p:nvSpPr>
          <p:cNvPr id="429086" name="Rectangle 30"/>
          <p:cNvSpPr>
            <a:spLocks noChangeArrowheads="1"/>
          </p:cNvSpPr>
          <p:nvPr/>
        </p:nvSpPr>
        <p:spPr bwMode="auto">
          <a:xfrm>
            <a:off x="7153275" y="4591050"/>
            <a:ext cx="1990725" cy="188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Large # of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“Nodes” (N)</a:t>
            </a:r>
          </a:p>
          <a:p>
            <a:pPr marL="342900" indent="-342900" algn="ctr">
              <a:buFontTx/>
              <a:buNone/>
            </a:pPr>
            <a:endParaRPr lang="en-US">
              <a:solidFill>
                <a:srgbClr val="FFEF02"/>
              </a:solidFill>
            </a:endParaRP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Large N</a:t>
            </a:r>
          </a:p>
        </p:txBody>
      </p:sp>
      <p:sp>
        <p:nvSpPr>
          <p:cNvPr id="429087" name="Rectangle 31"/>
          <p:cNvSpPr>
            <a:spLocks noChangeArrowheads="1"/>
          </p:cNvSpPr>
          <p:nvPr/>
        </p:nvSpPr>
        <p:spPr bwMode="auto">
          <a:xfrm>
            <a:off x="158750" y="2374900"/>
            <a:ext cx="987425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000"/>
              <a:t>Only </a:t>
            </a:r>
          </a:p>
          <a:p>
            <a:pPr marL="342900" indent="-342900" algn="ctr">
              <a:buFontTx/>
              <a:buNone/>
            </a:pPr>
            <a:r>
              <a:rPr lang="en-US" sz="2000"/>
              <a:t>Catches</a:t>
            </a:r>
          </a:p>
          <a:p>
            <a:pPr marL="342900" indent="-342900" algn="ctr">
              <a:buFontTx/>
              <a:buNone/>
            </a:pPr>
            <a:r>
              <a:rPr lang="en-US" sz="2000"/>
              <a:t>Big</a:t>
            </a:r>
          </a:p>
          <a:p>
            <a:pPr marL="342900" indent="-342900" algn="ctr">
              <a:buFontTx/>
              <a:buNone/>
            </a:pPr>
            <a:r>
              <a:rPr lang="en-US" sz="2000"/>
              <a:t>Fish</a:t>
            </a:r>
          </a:p>
        </p:txBody>
      </p:sp>
      <p:sp>
        <p:nvSpPr>
          <p:cNvPr id="429088" name="Rectangle 32"/>
          <p:cNvSpPr>
            <a:spLocks noChangeArrowheads="1"/>
          </p:cNvSpPr>
          <p:nvPr/>
        </p:nvSpPr>
        <p:spPr bwMode="auto">
          <a:xfrm>
            <a:off x="7620000" y="2362200"/>
            <a:ext cx="147955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000"/>
              <a:t>Can </a:t>
            </a:r>
          </a:p>
          <a:p>
            <a:pPr marL="342900" indent="-342900" algn="ctr">
              <a:buFontTx/>
              <a:buNone/>
            </a:pPr>
            <a:r>
              <a:rPr lang="en-US" sz="2000"/>
              <a:t>Catch</a:t>
            </a:r>
          </a:p>
          <a:p>
            <a:pPr marL="342900" indent="-342900" algn="ctr">
              <a:buFontTx/>
              <a:buNone/>
            </a:pPr>
            <a:r>
              <a:rPr lang="en-US" sz="2000"/>
              <a:t>Big or Small</a:t>
            </a:r>
          </a:p>
          <a:p>
            <a:pPr marL="342900" indent="-342900" algn="ctr">
              <a:buFontTx/>
              <a:buNone/>
            </a:pPr>
            <a:r>
              <a:rPr lang="en-US" sz="2000"/>
              <a:t>Fish</a:t>
            </a:r>
          </a:p>
        </p:txBody>
      </p:sp>
      <p:sp>
        <p:nvSpPr>
          <p:cNvPr id="429089" name="Rectangle 33"/>
          <p:cNvSpPr>
            <a:spLocks noChangeArrowheads="1"/>
          </p:cNvSpPr>
          <p:nvPr/>
        </p:nvSpPr>
        <p:spPr bwMode="auto">
          <a:xfrm>
            <a:off x="2779713" y="3930650"/>
            <a:ext cx="3348037" cy="242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400"/>
              <a:t>Analogy 1:</a:t>
            </a:r>
          </a:p>
          <a:p>
            <a:pPr marL="342900" indent="-342900" algn="ctr">
              <a:buFontTx/>
              <a:buNone/>
            </a:pPr>
            <a:r>
              <a:rPr lang="en-US" sz="2400"/>
              <a:t>Fish Size = Effect Size</a:t>
            </a:r>
          </a:p>
          <a:p>
            <a:pPr marL="342900" indent="-342900" algn="ctr">
              <a:buFontTx/>
              <a:buNone/>
            </a:pPr>
            <a:endParaRPr lang="en-US" sz="2400"/>
          </a:p>
          <a:p>
            <a:pPr marL="342900" indent="-342900" algn="ctr">
              <a:buFontTx/>
              <a:buNone/>
            </a:pPr>
            <a:r>
              <a:rPr lang="en-US" sz="2400"/>
              <a:t>Big Fish = Big Effect</a:t>
            </a:r>
          </a:p>
          <a:p>
            <a:pPr marL="342900" indent="-342900" algn="ctr">
              <a:buFontTx/>
              <a:buNone/>
            </a:pPr>
            <a:endParaRPr lang="en-US" sz="2400"/>
          </a:p>
          <a:p>
            <a:pPr marL="342900" indent="-342900" algn="ctr">
              <a:buFontTx/>
              <a:buNone/>
            </a:pPr>
            <a:r>
              <a:rPr lang="en-US" sz="2400"/>
              <a:t>Small Fish = Small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EF02"/>
                </a:solidFill>
              </a:rPr>
              <a:t>Intuitions About Power &amp; Sample Size</a:t>
            </a:r>
            <a:endParaRPr lang="en-US" sz="3200" b="1" u="sng">
              <a:solidFill>
                <a:srgbClr val="FFFB0F"/>
              </a:solidFill>
            </a:endParaRPr>
          </a:p>
        </p:txBody>
      </p:sp>
      <p:sp>
        <p:nvSpPr>
          <p:cNvPr id="430083" name="Oval 3"/>
          <p:cNvSpPr>
            <a:spLocks noChangeArrowheads="1"/>
          </p:cNvSpPr>
          <p:nvPr/>
        </p:nvSpPr>
        <p:spPr bwMode="auto">
          <a:xfrm>
            <a:off x="1295400" y="1752600"/>
            <a:ext cx="1828800" cy="2590800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084" name="Line 4"/>
          <p:cNvSpPr>
            <a:spLocks noChangeShapeType="1"/>
          </p:cNvSpPr>
          <p:nvPr/>
        </p:nvSpPr>
        <p:spPr bwMode="auto">
          <a:xfrm>
            <a:off x="2209800" y="4343400"/>
            <a:ext cx="0" cy="2209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085" name="Oval 5"/>
          <p:cNvSpPr>
            <a:spLocks noChangeArrowheads="1"/>
          </p:cNvSpPr>
          <p:nvPr/>
        </p:nvSpPr>
        <p:spPr bwMode="auto">
          <a:xfrm>
            <a:off x="5715000" y="1752600"/>
            <a:ext cx="1828800" cy="2590800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086" name="Line 6"/>
          <p:cNvSpPr>
            <a:spLocks noChangeShapeType="1"/>
          </p:cNvSpPr>
          <p:nvPr/>
        </p:nvSpPr>
        <p:spPr bwMode="auto">
          <a:xfrm>
            <a:off x="6629400" y="4343400"/>
            <a:ext cx="0" cy="2209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087" name="Line 7"/>
          <p:cNvSpPr>
            <a:spLocks noChangeShapeType="1"/>
          </p:cNvSpPr>
          <p:nvPr/>
        </p:nvSpPr>
        <p:spPr bwMode="auto">
          <a:xfrm>
            <a:off x="2209800" y="1752600"/>
            <a:ext cx="0" cy="2590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088" name="Line 8"/>
          <p:cNvSpPr>
            <a:spLocks noChangeShapeType="1"/>
          </p:cNvSpPr>
          <p:nvPr/>
        </p:nvSpPr>
        <p:spPr bwMode="auto">
          <a:xfrm>
            <a:off x="2667000" y="1905000"/>
            <a:ext cx="0" cy="228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089" name="Line 9"/>
          <p:cNvSpPr>
            <a:spLocks noChangeShapeType="1"/>
          </p:cNvSpPr>
          <p:nvPr/>
        </p:nvSpPr>
        <p:spPr bwMode="auto">
          <a:xfrm>
            <a:off x="1752600" y="1905000"/>
            <a:ext cx="0" cy="228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090" name="Line 10"/>
          <p:cNvSpPr>
            <a:spLocks noChangeShapeType="1"/>
          </p:cNvSpPr>
          <p:nvPr/>
        </p:nvSpPr>
        <p:spPr bwMode="auto">
          <a:xfrm>
            <a:off x="6629400" y="1752600"/>
            <a:ext cx="0" cy="2590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091" name="Line 11"/>
          <p:cNvSpPr>
            <a:spLocks noChangeShapeType="1"/>
          </p:cNvSpPr>
          <p:nvPr/>
        </p:nvSpPr>
        <p:spPr bwMode="auto">
          <a:xfrm>
            <a:off x="7086600" y="1905000"/>
            <a:ext cx="0" cy="228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092" name="Line 12"/>
          <p:cNvSpPr>
            <a:spLocks noChangeShapeType="1"/>
          </p:cNvSpPr>
          <p:nvPr/>
        </p:nvSpPr>
        <p:spPr bwMode="auto">
          <a:xfrm>
            <a:off x="6172200" y="1905000"/>
            <a:ext cx="0" cy="228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093" name="Line 13"/>
          <p:cNvSpPr>
            <a:spLocks noChangeShapeType="1"/>
          </p:cNvSpPr>
          <p:nvPr/>
        </p:nvSpPr>
        <p:spPr bwMode="auto">
          <a:xfrm>
            <a:off x="1371600" y="3581400"/>
            <a:ext cx="167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094" name="Line 14"/>
          <p:cNvSpPr>
            <a:spLocks noChangeShapeType="1"/>
          </p:cNvSpPr>
          <p:nvPr/>
        </p:nvSpPr>
        <p:spPr bwMode="auto">
          <a:xfrm>
            <a:off x="1371600" y="2514600"/>
            <a:ext cx="167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095" name="Line 15"/>
          <p:cNvSpPr>
            <a:spLocks noChangeShapeType="1"/>
          </p:cNvSpPr>
          <p:nvPr/>
        </p:nvSpPr>
        <p:spPr bwMode="auto">
          <a:xfrm>
            <a:off x="1295400" y="3048000"/>
            <a:ext cx="1828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096" name="Line 16"/>
          <p:cNvSpPr>
            <a:spLocks noChangeShapeType="1"/>
          </p:cNvSpPr>
          <p:nvPr/>
        </p:nvSpPr>
        <p:spPr bwMode="auto">
          <a:xfrm>
            <a:off x="5791200" y="3657600"/>
            <a:ext cx="167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097" name="Line 17"/>
          <p:cNvSpPr>
            <a:spLocks noChangeShapeType="1"/>
          </p:cNvSpPr>
          <p:nvPr/>
        </p:nvSpPr>
        <p:spPr bwMode="auto">
          <a:xfrm>
            <a:off x="5791200" y="2514600"/>
            <a:ext cx="167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098" name="Line 18"/>
          <p:cNvSpPr>
            <a:spLocks noChangeShapeType="1"/>
          </p:cNvSpPr>
          <p:nvPr/>
        </p:nvSpPr>
        <p:spPr bwMode="auto">
          <a:xfrm>
            <a:off x="5715000" y="3048000"/>
            <a:ext cx="1828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099" name="Line 19"/>
          <p:cNvSpPr>
            <a:spLocks noChangeShapeType="1"/>
          </p:cNvSpPr>
          <p:nvPr/>
        </p:nvSpPr>
        <p:spPr bwMode="auto">
          <a:xfrm>
            <a:off x="5943600" y="39624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00" name="Line 20"/>
          <p:cNvSpPr>
            <a:spLocks noChangeShapeType="1"/>
          </p:cNvSpPr>
          <p:nvPr/>
        </p:nvSpPr>
        <p:spPr bwMode="auto">
          <a:xfrm>
            <a:off x="5943600" y="2133600"/>
            <a:ext cx="1371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01" name="Line 21"/>
          <p:cNvSpPr>
            <a:spLocks noChangeShapeType="1"/>
          </p:cNvSpPr>
          <p:nvPr/>
        </p:nvSpPr>
        <p:spPr bwMode="auto">
          <a:xfrm>
            <a:off x="5715000" y="2743200"/>
            <a:ext cx="1828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02" name="Line 22"/>
          <p:cNvSpPr>
            <a:spLocks noChangeShapeType="1"/>
          </p:cNvSpPr>
          <p:nvPr/>
        </p:nvSpPr>
        <p:spPr bwMode="auto">
          <a:xfrm>
            <a:off x="5715000" y="3352800"/>
            <a:ext cx="1828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03" name="Line 23"/>
          <p:cNvSpPr>
            <a:spLocks noChangeShapeType="1"/>
          </p:cNvSpPr>
          <p:nvPr/>
        </p:nvSpPr>
        <p:spPr bwMode="auto">
          <a:xfrm>
            <a:off x="6858000" y="1828800"/>
            <a:ext cx="0" cy="2438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04" name="Line 24"/>
          <p:cNvSpPr>
            <a:spLocks noChangeShapeType="1"/>
          </p:cNvSpPr>
          <p:nvPr/>
        </p:nvSpPr>
        <p:spPr bwMode="auto">
          <a:xfrm>
            <a:off x="6400800" y="1828800"/>
            <a:ext cx="0" cy="2438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05" name="Line 25"/>
          <p:cNvSpPr>
            <a:spLocks noChangeShapeType="1"/>
          </p:cNvSpPr>
          <p:nvPr/>
        </p:nvSpPr>
        <p:spPr bwMode="auto">
          <a:xfrm>
            <a:off x="5943600" y="2209800"/>
            <a:ext cx="0" cy="167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06" name="Line 26"/>
          <p:cNvSpPr>
            <a:spLocks noChangeShapeType="1"/>
          </p:cNvSpPr>
          <p:nvPr/>
        </p:nvSpPr>
        <p:spPr bwMode="auto">
          <a:xfrm>
            <a:off x="7315200" y="2209800"/>
            <a:ext cx="0" cy="167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07" name="Rectangle 27"/>
          <p:cNvSpPr>
            <a:spLocks noChangeArrowheads="1"/>
          </p:cNvSpPr>
          <p:nvPr/>
        </p:nvSpPr>
        <p:spPr bwMode="auto">
          <a:xfrm>
            <a:off x="762000" y="1219200"/>
            <a:ext cx="292735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/>
              <a:t>Coarse Fishing Net</a:t>
            </a:r>
          </a:p>
        </p:txBody>
      </p:sp>
      <p:sp>
        <p:nvSpPr>
          <p:cNvPr id="430108" name="Rectangle 28"/>
          <p:cNvSpPr>
            <a:spLocks noChangeArrowheads="1"/>
          </p:cNvSpPr>
          <p:nvPr/>
        </p:nvSpPr>
        <p:spPr bwMode="auto">
          <a:xfrm>
            <a:off x="5410200" y="1219200"/>
            <a:ext cx="2573338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/>
              <a:t>Fine Fishing Net</a:t>
            </a:r>
          </a:p>
        </p:txBody>
      </p:sp>
      <p:sp>
        <p:nvSpPr>
          <p:cNvPr id="430109" name="Rectangle 29"/>
          <p:cNvSpPr>
            <a:spLocks noChangeArrowheads="1"/>
          </p:cNvSpPr>
          <p:nvPr/>
        </p:nvSpPr>
        <p:spPr bwMode="auto">
          <a:xfrm>
            <a:off x="-9525" y="4648200"/>
            <a:ext cx="1990725" cy="188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Small # of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“Nodes” (N)</a:t>
            </a:r>
          </a:p>
          <a:p>
            <a:pPr marL="342900" indent="-342900" algn="ctr">
              <a:buFontTx/>
              <a:buNone/>
            </a:pPr>
            <a:endParaRPr lang="en-US">
              <a:solidFill>
                <a:srgbClr val="FFEF02"/>
              </a:solidFill>
            </a:endParaRP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Small N</a:t>
            </a:r>
          </a:p>
        </p:txBody>
      </p:sp>
      <p:sp>
        <p:nvSpPr>
          <p:cNvPr id="430110" name="Rectangle 30"/>
          <p:cNvSpPr>
            <a:spLocks noChangeArrowheads="1"/>
          </p:cNvSpPr>
          <p:nvPr/>
        </p:nvSpPr>
        <p:spPr bwMode="auto">
          <a:xfrm>
            <a:off x="7153275" y="4591050"/>
            <a:ext cx="1990725" cy="188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Large # of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“Nodes” (N)</a:t>
            </a:r>
          </a:p>
          <a:p>
            <a:pPr marL="342900" indent="-342900" algn="ctr">
              <a:buFontTx/>
              <a:buNone/>
            </a:pPr>
            <a:endParaRPr lang="en-US">
              <a:solidFill>
                <a:srgbClr val="FFEF02"/>
              </a:solidFill>
            </a:endParaRP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Large N</a:t>
            </a:r>
          </a:p>
        </p:txBody>
      </p:sp>
      <p:sp>
        <p:nvSpPr>
          <p:cNvPr id="430111" name="Rectangle 31"/>
          <p:cNvSpPr>
            <a:spLocks noChangeArrowheads="1"/>
          </p:cNvSpPr>
          <p:nvPr/>
        </p:nvSpPr>
        <p:spPr bwMode="auto">
          <a:xfrm>
            <a:off x="158750" y="2374900"/>
            <a:ext cx="987425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000"/>
              <a:t>Only </a:t>
            </a:r>
          </a:p>
          <a:p>
            <a:pPr marL="342900" indent="-342900" algn="ctr">
              <a:buFontTx/>
              <a:buNone/>
            </a:pPr>
            <a:r>
              <a:rPr lang="en-US" sz="2000"/>
              <a:t>Catches</a:t>
            </a:r>
          </a:p>
          <a:p>
            <a:pPr marL="342900" indent="-342900" algn="ctr">
              <a:buFontTx/>
              <a:buNone/>
            </a:pPr>
            <a:r>
              <a:rPr lang="en-US" sz="2000"/>
              <a:t>Big</a:t>
            </a:r>
          </a:p>
          <a:p>
            <a:pPr marL="342900" indent="-342900" algn="ctr">
              <a:buFontTx/>
              <a:buNone/>
            </a:pPr>
            <a:r>
              <a:rPr lang="en-US" sz="2000"/>
              <a:t>Fish</a:t>
            </a:r>
          </a:p>
        </p:txBody>
      </p:sp>
      <p:sp>
        <p:nvSpPr>
          <p:cNvPr id="430112" name="Rectangle 32"/>
          <p:cNvSpPr>
            <a:spLocks noChangeArrowheads="1"/>
          </p:cNvSpPr>
          <p:nvPr/>
        </p:nvSpPr>
        <p:spPr bwMode="auto">
          <a:xfrm>
            <a:off x="7620000" y="2362200"/>
            <a:ext cx="147955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000"/>
              <a:t>Can </a:t>
            </a:r>
          </a:p>
          <a:p>
            <a:pPr marL="342900" indent="-342900" algn="ctr">
              <a:buFontTx/>
              <a:buNone/>
            </a:pPr>
            <a:r>
              <a:rPr lang="en-US" sz="2000"/>
              <a:t>Catch</a:t>
            </a:r>
          </a:p>
          <a:p>
            <a:pPr marL="342900" indent="-342900" algn="ctr">
              <a:buFontTx/>
              <a:buNone/>
            </a:pPr>
            <a:r>
              <a:rPr lang="en-US" sz="2000"/>
              <a:t>Big or Small</a:t>
            </a:r>
          </a:p>
          <a:p>
            <a:pPr marL="342900" indent="-342900" algn="ctr">
              <a:buFontTx/>
              <a:buNone/>
            </a:pPr>
            <a:r>
              <a:rPr lang="en-US" sz="2000"/>
              <a:t>Fish</a:t>
            </a:r>
          </a:p>
        </p:txBody>
      </p:sp>
      <p:sp>
        <p:nvSpPr>
          <p:cNvPr id="430113" name="Rectangle 33"/>
          <p:cNvSpPr>
            <a:spLocks noChangeArrowheads="1"/>
          </p:cNvSpPr>
          <p:nvPr/>
        </p:nvSpPr>
        <p:spPr bwMode="auto">
          <a:xfrm>
            <a:off x="2570163" y="3930650"/>
            <a:ext cx="3773487" cy="242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400"/>
              <a:t>Analogy 2:</a:t>
            </a:r>
          </a:p>
          <a:p>
            <a:pPr marL="342900" indent="-342900" algn="ctr">
              <a:buFontTx/>
              <a:buNone/>
            </a:pPr>
            <a:r>
              <a:rPr lang="en-US" sz="2400"/>
              <a:t># of Nodes = Sample Size</a:t>
            </a:r>
          </a:p>
          <a:p>
            <a:pPr marL="342900" indent="-342900" algn="ctr">
              <a:buFontTx/>
              <a:buNone/>
            </a:pPr>
            <a:endParaRPr lang="en-US" sz="2400"/>
          </a:p>
          <a:p>
            <a:pPr marL="342900" indent="-342900" algn="ctr">
              <a:buFontTx/>
              <a:buNone/>
            </a:pPr>
            <a:r>
              <a:rPr lang="en-US" sz="2400"/>
              <a:t>Few Nodes = Small Sample</a:t>
            </a:r>
          </a:p>
          <a:p>
            <a:pPr marL="342900" indent="-342900" algn="ctr">
              <a:buFontTx/>
              <a:buNone/>
            </a:pPr>
            <a:endParaRPr lang="en-US" sz="2400"/>
          </a:p>
          <a:p>
            <a:pPr marL="342900" indent="-342900" algn="ctr">
              <a:buFontTx/>
              <a:buNone/>
            </a:pPr>
            <a:r>
              <a:rPr lang="en-US" sz="2400"/>
              <a:t>Many Nodes = Large 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EF02"/>
                </a:solidFill>
              </a:rPr>
              <a:t>Intuitions About Power &amp; Sample Size</a:t>
            </a:r>
            <a:endParaRPr lang="en-US" sz="3200" b="1" u="sng">
              <a:solidFill>
                <a:srgbClr val="FFFB0F"/>
              </a:solidFill>
            </a:endParaRP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If you go fishin’ and you get nothin’….</a:t>
            </a:r>
            <a:endParaRPr lang="en-US" sz="2800">
              <a:solidFill>
                <a:srgbClr val="FFEF02"/>
              </a:solidFill>
            </a:endParaRPr>
          </a:p>
          <a:p>
            <a:endParaRPr lang="en-US" sz="2800">
              <a:solidFill>
                <a:srgbClr val="FFEF02"/>
              </a:solidFill>
            </a:endParaRPr>
          </a:p>
          <a:p>
            <a:r>
              <a:rPr lang="en-US" sz="2800">
                <a:solidFill>
                  <a:srgbClr val="FFEF02"/>
                </a:solidFill>
              </a:rPr>
              <a:t>(A) Maybe the fish wasn’t there</a:t>
            </a:r>
          </a:p>
          <a:p>
            <a:pPr>
              <a:buFontTx/>
              <a:buNone/>
            </a:pPr>
            <a:r>
              <a:rPr lang="en-US" sz="2800">
                <a:solidFill>
                  <a:srgbClr val="FFEF02"/>
                </a:solidFill>
              </a:rPr>
              <a:t>			</a:t>
            </a:r>
          </a:p>
          <a:p>
            <a:pPr>
              <a:buFontTx/>
              <a:buNone/>
            </a:pPr>
            <a:r>
              <a:rPr lang="en-US" sz="2800">
                <a:solidFill>
                  <a:srgbClr val="FFEF02"/>
                </a:solidFill>
              </a:rPr>
              <a:t>				OR</a:t>
            </a:r>
          </a:p>
          <a:p>
            <a:pPr>
              <a:buFontTx/>
              <a:buNone/>
            </a:pPr>
            <a:endParaRPr lang="en-US" sz="2800">
              <a:solidFill>
                <a:srgbClr val="FFEF02"/>
              </a:solidFill>
            </a:endParaRPr>
          </a:p>
          <a:p>
            <a:r>
              <a:rPr lang="en-US" sz="2800">
                <a:solidFill>
                  <a:srgbClr val="FFEF02"/>
                </a:solidFill>
              </a:rPr>
              <a:t>(B) Maybe you had the wrong kind of net for the fish you were fishin’ (too few nodes)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EF02"/>
                </a:solidFill>
              </a:rPr>
              <a:t>Intuitions About Power &amp; Sample Size</a:t>
            </a:r>
            <a:endParaRPr lang="en-US" sz="3200" b="1" u="sng">
              <a:solidFill>
                <a:srgbClr val="FFFB0F"/>
              </a:solidFill>
            </a:endParaRP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If you go researchin’ and you get nothin’….</a:t>
            </a:r>
            <a:endParaRPr lang="en-US" sz="2800">
              <a:solidFill>
                <a:srgbClr val="FFEF02"/>
              </a:solidFill>
            </a:endParaRPr>
          </a:p>
          <a:p>
            <a:endParaRPr lang="en-US" sz="2800">
              <a:solidFill>
                <a:srgbClr val="FFEF02"/>
              </a:solidFill>
            </a:endParaRPr>
          </a:p>
          <a:p>
            <a:r>
              <a:rPr lang="en-US" sz="2800">
                <a:solidFill>
                  <a:srgbClr val="FFEF02"/>
                </a:solidFill>
              </a:rPr>
              <a:t>(A) Maybe the effect wasn’t there</a:t>
            </a:r>
          </a:p>
          <a:p>
            <a:pPr>
              <a:buFontTx/>
              <a:buNone/>
            </a:pPr>
            <a:r>
              <a:rPr lang="en-US" sz="2800">
                <a:solidFill>
                  <a:srgbClr val="FFEF02"/>
                </a:solidFill>
              </a:rPr>
              <a:t>			</a:t>
            </a:r>
          </a:p>
          <a:p>
            <a:pPr>
              <a:buFontTx/>
              <a:buNone/>
            </a:pPr>
            <a:r>
              <a:rPr lang="en-US" sz="2800">
                <a:solidFill>
                  <a:srgbClr val="FFEF02"/>
                </a:solidFill>
              </a:rPr>
              <a:t>				OR</a:t>
            </a:r>
          </a:p>
          <a:p>
            <a:pPr>
              <a:buFontTx/>
              <a:buNone/>
            </a:pPr>
            <a:endParaRPr lang="en-US" sz="2800">
              <a:solidFill>
                <a:srgbClr val="FFEF02"/>
              </a:solidFill>
            </a:endParaRPr>
          </a:p>
          <a:p>
            <a:r>
              <a:rPr lang="en-US" sz="2800">
                <a:solidFill>
                  <a:srgbClr val="FFEF02"/>
                </a:solidFill>
              </a:rPr>
              <a:t>(B) Maybe you had the wrong sample size for the effect you were researchin’ (too few observations)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Role of Power in Interpreting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the Results of a Study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When result is </a:t>
            </a:r>
            <a:r>
              <a:rPr lang="en-US" sz="2800">
                <a:solidFill>
                  <a:srgbClr val="FFEF02"/>
                </a:solidFill>
              </a:rPr>
              <a:t>NON-</a:t>
            </a:r>
            <a:r>
              <a:rPr lang="en-US" sz="2800">
                <a:solidFill>
                  <a:schemeClr val="bg1"/>
                </a:solidFill>
              </a:rPr>
              <a:t>significant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pPr lvl="1"/>
            <a:r>
              <a:rPr lang="en-US" sz="2400">
                <a:solidFill>
                  <a:schemeClr val="bg1"/>
                </a:solidFill>
              </a:rPr>
              <a:t>If sample size small </a:t>
            </a:r>
            <a:r>
              <a:rPr lang="en-US" sz="2400">
                <a:solidFill>
                  <a:schemeClr val="bg2"/>
                </a:solidFill>
              </a:rPr>
              <a:t>(coarse fishing net, small n),</a:t>
            </a:r>
            <a:r>
              <a:rPr lang="en-US" sz="2400">
                <a:solidFill>
                  <a:schemeClr val="bg1"/>
                </a:solidFill>
              </a:rPr>
              <a:t> 	study is inconclusive</a:t>
            </a:r>
          </a:p>
          <a:p>
            <a:pPr lvl="1"/>
            <a:endParaRPr lang="en-US" sz="240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endParaRPr lang="en-US" sz="2400">
              <a:solidFill>
                <a:schemeClr val="bg1"/>
              </a:solidFill>
            </a:endParaRPr>
          </a:p>
          <a:p>
            <a:pPr lvl="1"/>
            <a:r>
              <a:rPr lang="en-US" sz="2400">
                <a:solidFill>
                  <a:schemeClr val="bg1"/>
                </a:solidFill>
              </a:rPr>
              <a:t>If sample size large </a:t>
            </a:r>
            <a:r>
              <a:rPr lang="en-US" sz="2400">
                <a:solidFill>
                  <a:schemeClr val="bg2"/>
                </a:solidFill>
              </a:rPr>
              <a:t>(fine fishing net, large n),</a:t>
            </a:r>
            <a:r>
              <a:rPr lang="en-US" sz="2400">
                <a:solidFill>
                  <a:schemeClr val="bg1"/>
                </a:solidFill>
              </a:rPr>
              <a:t> 		research hypothesis probably false </a:t>
            </a:r>
            <a:r>
              <a:rPr lang="en-US" sz="2400">
                <a:solidFill>
                  <a:schemeClr val="bg2"/>
                </a:solidFill>
              </a:rPr>
              <a:t>(there was no fish in the first place)</a:t>
            </a:r>
          </a:p>
          <a:p>
            <a:pPr lvl="1"/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Role of Power in Interpreting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the Results of a Study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001000" cy="4114800"/>
          </a:xfrm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When result is </a:t>
            </a:r>
            <a:r>
              <a:rPr lang="en-US" sz="2800">
                <a:solidFill>
                  <a:srgbClr val="FFEF02"/>
                </a:solidFill>
              </a:rPr>
              <a:t>significant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If sample size small, effect is probably practically significant as well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If sample size large, effect may be too small to be useful</a:t>
            </a:r>
          </a:p>
          <a:p>
            <a:pPr>
              <a:buFontTx/>
              <a:buNone/>
            </a:pPr>
            <a:endParaRPr lang="en-US" sz="280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sz="2800">
                <a:solidFill>
                  <a:srgbClr val="FFEF02"/>
                </a:solidFill>
              </a:rPr>
              <a:t>Remember, a result can be statistically significant,</a:t>
            </a:r>
          </a:p>
          <a:p>
            <a:pPr algn="ctr">
              <a:buFontTx/>
              <a:buNone/>
            </a:pPr>
            <a:r>
              <a:rPr lang="en-US" sz="2800">
                <a:solidFill>
                  <a:srgbClr val="FFEF02"/>
                </a:solidFill>
              </a:rPr>
              <a:t>and yet have no practical significance!</a:t>
            </a:r>
          </a:p>
          <a:p>
            <a:pPr algn="ctr">
              <a:buFontTx/>
              <a:buNone/>
            </a:pPr>
            <a:endParaRPr lang="en-US" sz="2800">
              <a:solidFill>
                <a:srgbClr val="FFEF02"/>
              </a:solidFill>
            </a:endParaRPr>
          </a:p>
          <a:p>
            <a:pPr algn="ctr">
              <a:buFontTx/>
              <a:buNone/>
            </a:pPr>
            <a:r>
              <a:rPr lang="en-US" sz="2800">
                <a:solidFill>
                  <a:srgbClr val="FFEF02"/>
                </a:solidFill>
              </a:rPr>
              <a:t>That is, there may be no important change in behavior!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EF02"/>
                </a:solidFill>
              </a:rPr>
              <a:t>Intuitions About Power &amp; Sample Size</a:t>
            </a:r>
            <a:endParaRPr lang="en-US" sz="3200" b="1" u="sng">
              <a:solidFill>
                <a:srgbClr val="FFFB0F"/>
              </a:solidFill>
            </a:endParaRPr>
          </a:p>
        </p:txBody>
      </p:sp>
      <p:pic>
        <p:nvPicPr>
          <p:cNvPr id="435203" name="Picture 3" descr="table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8001000" cy="3005138"/>
          </a:xfrm>
          <a:prstGeom prst="rect">
            <a:avLst/>
          </a:prstGeom>
          <a:noFill/>
        </p:spPr>
      </p:pic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228600" y="4724400"/>
            <a:ext cx="8534400" cy="188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Critical Point: 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EF02"/>
                </a:solidFill>
              </a:rPr>
              <a:t>Statistical Power is an important concept</a:t>
            </a:r>
          </a:p>
          <a:p>
            <a:pPr marL="342900" indent="-342900" algn="ctr">
              <a:buFontTx/>
              <a:buNone/>
            </a:pPr>
            <a:r>
              <a:rPr lang="en-US" i="1">
                <a:solidFill>
                  <a:srgbClr val="FFEF02"/>
                </a:solidFill>
              </a:rPr>
              <a:t>because</a:t>
            </a:r>
            <a:r>
              <a:rPr lang="en-US">
                <a:solidFill>
                  <a:srgbClr val="FFEF02"/>
                </a:solidFill>
              </a:rPr>
              <a:t> it helps us to interpret experimental results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chemeClr val="bg2"/>
                </a:solidFill>
              </a:rPr>
              <a:t>(especially null findings)</a:t>
            </a:r>
            <a:r>
              <a:rPr lang="en-US">
                <a:solidFill>
                  <a:srgbClr val="FFEF02"/>
                </a:solidFill>
              </a:rPr>
              <a:t> in a </a:t>
            </a:r>
            <a:r>
              <a:rPr lang="en-US" i="1" u="sng">
                <a:solidFill>
                  <a:srgbClr val="FFEF02"/>
                </a:solidFill>
              </a:rPr>
              <a:t>meaningful</a:t>
            </a:r>
            <a:r>
              <a:rPr lang="en-US">
                <a:solidFill>
                  <a:srgbClr val="FFEF02"/>
                </a:solidFill>
              </a:rPr>
              <a:t> way!!!!!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b="1">
                <a:solidFill>
                  <a:srgbClr val="FFEF02"/>
                </a:solidFill>
              </a:rPr>
              <a:t>Intro to Non-Linear Regression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We can compute a correlation coefficient for polynomials or any non-linear equation -just as we did for the simple linear equation.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As always, the </a:t>
            </a:r>
            <a:r>
              <a:rPr lang="en-US" sz="2400" b="1">
                <a:solidFill>
                  <a:srgbClr val="FFEF02"/>
                </a:solidFill>
              </a:rPr>
              <a:t>correlation coefficient (r-statistic)</a:t>
            </a:r>
            <a:r>
              <a:rPr lang="en-US" sz="2400" b="1">
                <a:solidFill>
                  <a:schemeClr val="bg1"/>
                </a:solidFill>
              </a:rPr>
              <a:t> indicates the </a:t>
            </a:r>
            <a:r>
              <a:rPr lang="en-US" sz="2400" b="1" i="1">
                <a:solidFill>
                  <a:schemeClr val="bg1"/>
                </a:solidFill>
              </a:rPr>
              <a:t>strength and the direction</a:t>
            </a:r>
            <a:r>
              <a:rPr lang="en-US" sz="2400" b="1">
                <a:solidFill>
                  <a:schemeClr val="bg1"/>
                </a:solidFill>
              </a:rPr>
              <a:t> of the relationship between variables. </a:t>
            </a:r>
            <a:r>
              <a:rPr lang="en-US" sz="2400" b="1">
                <a:solidFill>
                  <a:schemeClr val="bg2"/>
                </a:solidFill>
              </a:rPr>
              <a:t>(The direction is specified by the sign of the highest order coefficient in the polynomial.)</a:t>
            </a:r>
          </a:p>
          <a:p>
            <a:pPr>
              <a:lnSpc>
                <a:spcPct val="90000"/>
              </a:lnSpc>
            </a:pPr>
            <a:endParaRPr lang="en-US" sz="24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As always, the </a:t>
            </a:r>
            <a:r>
              <a:rPr lang="en-US" sz="2400" b="1">
                <a:solidFill>
                  <a:srgbClr val="FFEF02"/>
                </a:solidFill>
              </a:rPr>
              <a:t>coefficient of determination (r-squared)</a:t>
            </a:r>
            <a:r>
              <a:rPr lang="en-US" sz="2400" b="1">
                <a:solidFill>
                  <a:schemeClr val="bg1"/>
                </a:solidFill>
              </a:rPr>
              <a:t> indicates the </a:t>
            </a:r>
            <a:r>
              <a:rPr lang="en-US" sz="2400" b="1" i="1">
                <a:solidFill>
                  <a:schemeClr val="bg1"/>
                </a:solidFill>
              </a:rPr>
              <a:t>proportion</a:t>
            </a:r>
            <a:r>
              <a:rPr lang="en-US" sz="2400" b="1">
                <a:solidFill>
                  <a:schemeClr val="bg1"/>
                </a:solidFill>
              </a:rPr>
              <a:t> of variability in the criterion that is ‘explained by’ </a:t>
            </a:r>
            <a:r>
              <a:rPr lang="en-US" sz="2400" b="1">
                <a:solidFill>
                  <a:schemeClr val="bg2"/>
                </a:solidFill>
              </a:rPr>
              <a:t>(UGH!)</a:t>
            </a:r>
            <a:r>
              <a:rPr lang="en-US" sz="2400" b="1">
                <a:solidFill>
                  <a:schemeClr val="bg1"/>
                </a:solidFill>
              </a:rPr>
              <a:t> the predictor.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EF02"/>
                </a:solidFill>
              </a:rPr>
              <a:t>Part </a:t>
            </a:r>
            <a:r>
              <a:rPr lang="en-US" b="1" u="sng" dirty="0" smtClean="0">
                <a:solidFill>
                  <a:srgbClr val="FFEF02"/>
                </a:solidFill>
              </a:rPr>
              <a:t>6</a:t>
            </a:r>
            <a:endParaRPr lang="en-US" dirty="0"/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1835150" y="2514600"/>
            <a:ext cx="570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Using Power To Estimate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Sample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ext Box 2"/>
          <p:cNvSpPr txBox="1">
            <a:spLocks noChangeArrowheads="1"/>
          </p:cNvSpPr>
          <p:nvPr/>
        </p:nvSpPr>
        <p:spPr bwMode="auto">
          <a:xfrm>
            <a:off x="2133600" y="3084513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n =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  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29000" y="2819400"/>
            <a:ext cx="304800" cy="914400"/>
            <a:chOff x="1872" y="1776"/>
            <a:chExt cx="192" cy="576"/>
          </a:xfrm>
        </p:grpSpPr>
        <p:sp>
          <p:nvSpPr>
            <p:cNvPr id="402436" name="Line 4"/>
            <p:cNvSpPr>
              <a:spLocks noChangeShapeType="1"/>
            </p:cNvSpPr>
            <p:nvPr/>
          </p:nvSpPr>
          <p:spPr bwMode="auto">
            <a:xfrm flipH="1">
              <a:off x="1872" y="1776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37" name="Line 5"/>
            <p:cNvSpPr>
              <a:spLocks noChangeShapeType="1"/>
            </p:cNvSpPr>
            <p:nvPr/>
          </p:nvSpPr>
          <p:spPr bwMode="auto">
            <a:xfrm flipH="1">
              <a:off x="1872" y="2352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38" name="Line 6"/>
            <p:cNvSpPr>
              <a:spLocks noChangeShapeType="1"/>
            </p:cNvSpPr>
            <p:nvPr/>
          </p:nvSpPr>
          <p:spPr bwMode="auto">
            <a:xfrm flipH="1">
              <a:off x="1872" y="1776"/>
              <a:ext cx="0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flipH="1">
            <a:off x="5715000" y="2819400"/>
            <a:ext cx="304800" cy="914400"/>
            <a:chOff x="1872" y="1776"/>
            <a:chExt cx="192" cy="576"/>
          </a:xfrm>
        </p:grpSpPr>
        <p:sp>
          <p:nvSpPr>
            <p:cNvPr id="402440" name="Line 8"/>
            <p:cNvSpPr>
              <a:spLocks noChangeShapeType="1"/>
            </p:cNvSpPr>
            <p:nvPr/>
          </p:nvSpPr>
          <p:spPr bwMode="auto">
            <a:xfrm flipH="1">
              <a:off x="1872" y="1776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1" name="Line 9"/>
            <p:cNvSpPr>
              <a:spLocks noChangeShapeType="1"/>
            </p:cNvSpPr>
            <p:nvPr/>
          </p:nvSpPr>
          <p:spPr bwMode="auto">
            <a:xfrm flipH="1">
              <a:off x="1872" y="2352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/>
          </p:nvSpPr>
          <p:spPr bwMode="auto">
            <a:xfrm flipH="1">
              <a:off x="1872" y="1776"/>
              <a:ext cx="0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3" name="Line 11"/>
          <p:cNvSpPr>
            <a:spLocks noChangeShapeType="1"/>
          </p:cNvSpPr>
          <p:nvPr/>
        </p:nvSpPr>
        <p:spPr bwMode="auto">
          <a:xfrm>
            <a:off x="3962400" y="32766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44" name="Rectangle 12"/>
          <p:cNvSpPr>
            <a:spLocks noChangeArrowheads="1"/>
          </p:cNvSpPr>
          <p:nvPr/>
        </p:nvSpPr>
        <p:spPr bwMode="auto">
          <a:xfrm>
            <a:off x="4419600" y="2514600"/>
            <a:ext cx="409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FF0000"/>
                </a:solidFill>
                <a:latin typeface="Symbol" pitchFamily="18" charset="2"/>
              </a:rPr>
              <a:t>d</a:t>
            </a:r>
          </a:p>
        </p:txBody>
      </p:sp>
      <p:sp>
        <p:nvSpPr>
          <p:cNvPr id="402445" name="Rectangle 13"/>
          <p:cNvSpPr>
            <a:spLocks noChangeArrowheads="1"/>
          </p:cNvSpPr>
          <p:nvPr/>
        </p:nvSpPr>
        <p:spPr bwMode="auto">
          <a:xfrm>
            <a:off x="4445000" y="3276600"/>
            <a:ext cx="119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r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anticipated</a:t>
            </a:r>
          </a:p>
        </p:txBody>
      </p:sp>
      <p:sp>
        <p:nvSpPr>
          <p:cNvPr id="402446" name="Text Box 14"/>
          <p:cNvSpPr txBox="1">
            <a:spLocks noChangeArrowheads="1"/>
          </p:cNvSpPr>
          <p:nvPr/>
        </p:nvSpPr>
        <p:spPr bwMode="auto">
          <a:xfrm>
            <a:off x="6477000" y="309245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+  1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    </a:t>
            </a:r>
          </a:p>
        </p:txBody>
      </p:sp>
      <p:sp>
        <p:nvSpPr>
          <p:cNvPr id="402447" name="Text Box 15"/>
          <p:cNvSpPr txBox="1">
            <a:spLocks noChangeArrowheads="1"/>
          </p:cNvSpPr>
          <p:nvPr/>
        </p:nvSpPr>
        <p:spPr bwMode="auto">
          <a:xfrm>
            <a:off x="6019800" y="22098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    </a:t>
            </a:r>
          </a:p>
        </p:txBody>
      </p:sp>
      <p:sp>
        <p:nvSpPr>
          <p:cNvPr id="402448" name="Text Box 16"/>
          <p:cNvSpPr txBox="1">
            <a:spLocks noChangeArrowheads="1"/>
          </p:cNvSpPr>
          <p:nvPr/>
        </p:nvSpPr>
        <p:spPr bwMode="auto">
          <a:xfrm>
            <a:off x="838200" y="381000"/>
            <a:ext cx="7753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Formula For Estimating Sample Size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For a Correlational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ext Box 2"/>
          <p:cNvSpPr txBox="1">
            <a:spLocks noChangeArrowheads="1"/>
          </p:cNvSpPr>
          <p:nvPr/>
        </p:nvSpPr>
        <p:spPr bwMode="auto">
          <a:xfrm>
            <a:off x="2133600" y="3084513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n =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  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29000" y="2819400"/>
            <a:ext cx="304800" cy="914400"/>
            <a:chOff x="1872" y="1776"/>
            <a:chExt cx="192" cy="576"/>
          </a:xfrm>
        </p:grpSpPr>
        <p:sp>
          <p:nvSpPr>
            <p:cNvPr id="403460" name="Line 4"/>
            <p:cNvSpPr>
              <a:spLocks noChangeShapeType="1"/>
            </p:cNvSpPr>
            <p:nvPr/>
          </p:nvSpPr>
          <p:spPr bwMode="auto">
            <a:xfrm flipH="1">
              <a:off x="1872" y="1776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1" name="Line 5"/>
            <p:cNvSpPr>
              <a:spLocks noChangeShapeType="1"/>
            </p:cNvSpPr>
            <p:nvPr/>
          </p:nvSpPr>
          <p:spPr bwMode="auto">
            <a:xfrm flipH="1">
              <a:off x="1872" y="2352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2" name="Line 6"/>
            <p:cNvSpPr>
              <a:spLocks noChangeShapeType="1"/>
            </p:cNvSpPr>
            <p:nvPr/>
          </p:nvSpPr>
          <p:spPr bwMode="auto">
            <a:xfrm flipH="1">
              <a:off x="1872" y="1776"/>
              <a:ext cx="0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flipH="1">
            <a:off x="5715000" y="2819400"/>
            <a:ext cx="304800" cy="914400"/>
            <a:chOff x="1872" y="1776"/>
            <a:chExt cx="192" cy="576"/>
          </a:xfrm>
        </p:grpSpPr>
        <p:sp>
          <p:nvSpPr>
            <p:cNvPr id="403464" name="Line 8"/>
            <p:cNvSpPr>
              <a:spLocks noChangeShapeType="1"/>
            </p:cNvSpPr>
            <p:nvPr/>
          </p:nvSpPr>
          <p:spPr bwMode="auto">
            <a:xfrm flipH="1">
              <a:off x="1872" y="1776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5" name="Line 9"/>
            <p:cNvSpPr>
              <a:spLocks noChangeShapeType="1"/>
            </p:cNvSpPr>
            <p:nvPr/>
          </p:nvSpPr>
          <p:spPr bwMode="auto">
            <a:xfrm flipH="1">
              <a:off x="1872" y="2352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6" name="Line 10"/>
            <p:cNvSpPr>
              <a:spLocks noChangeShapeType="1"/>
            </p:cNvSpPr>
            <p:nvPr/>
          </p:nvSpPr>
          <p:spPr bwMode="auto">
            <a:xfrm flipH="1">
              <a:off x="1872" y="1776"/>
              <a:ext cx="0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67" name="Line 11"/>
          <p:cNvSpPr>
            <a:spLocks noChangeShapeType="1"/>
          </p:cNvSpPr>
          <p:nvPr/>
        </p:nvSpPr>
        <p:spPr bwMode="auto">
          <a:xfrm>
            <a:off x="3962400" y="32766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3468" name="Rectangle 12"/>
          <p:cNvSpPr>
            <a:spLocks noChangeArrowheads="1"/>
          </p:cNvSpPr>
          <p:nvPr/>
        </p:nvSpPr>
        <p:spPr bwMode="auto">
          <a:xfrm>
            <a:off x="4419600" y="2514600"/>
            <a:ext cx="409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FF0000"/>
                </a:solidFill>
                <a:latin typeface="Symbol" pitchFamily="18" charset="2"/>
              </a:rPr>
              <a:t>d</a:t>
            </a:r>
          </a:p>
        </p:txBody>
      </p:sp>
      <p:sp>
        <p:nvSpPr>
          <p:cNvPr id="403469" name="Rectangle 13"/>
          <p:cNvSpPr>
            <a:spLocks noChangeArrowheads="1"/>
          </p:cNvSpPr>
          <p:nvPr/>
        </p:nvSpPr>
        <p:spPr bwMode="auto">
          <a:xfrm>
            <a:off x="4445000" y="3276600"/>
            <a:ext cx="119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r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anticipated</a:t>
            </a:r>
          </a:p>
        </p:txBody>
      </p:sp>
      <p:sp>
        <p:nvSpPr>
          <p:cNvPr id="403470" name="Text Box 14"/>
          <p:cNvSpPr txBox="1">
            <a:spLocks noChangeArrowheads="1"/>
          </p:cNvSpPr>
          <p:nvPr/>
        </p:nvSpPr>
        <p:spPr bwMode="auto">
          <a:xfrm>
            <a:off x="6477000" y="309245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+  1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    </a:t>
            </a:r>
          </a:p>
        </p:txBody>
      </p:sp>
      <p:sp>
        <p:nvSpPr>
          <p:cNvPr id="403471" name="Text Box 15"/>
          <p:cNvSpPr txBox="1">
            <a:spLocks noChangeArrowheads="1"/>
          </p:cNvSpPr>
          <p:nvPr/>
        </p:nvSpPr>
        <p:spPr bwMode="auto">
          <a:xfrm>
            <a:off x="6019800" y="22098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    </a:t>
            </a:r>
          </a:p>
        </p:txBody>
      </p:sp>
      <p:sp>
        <p:nvSpPr>
          <p:cNvPr id="403472" name="Text Box 16"/>
          <p:cNvSpPr txBox="1">
            <a:spLocks noChangeArrowheads="1"/>
          </p:cNvSpPr>
          <p:nvPr/>
        </p:nvSpPr>
        <p:spPr bwMode="auto">
          <a:xfrm>
            <a:off x="1828800" y="5257800"/>
            <a:ext cx="6305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This anticipated value is for ‘r’, NOT r</a:t>
            </a:r>
            <a:r>
              <a:rPr lang="en-US" sz="1800" baseline="30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…but you might use Cohen’s r-squared classification system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to get an idea about what ‘small’, ‘medium’, and ‘large’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r</a:t>
            </a:r>
            <a:r>
              <a:rPr lang="en-US" sz="1800" baseline="30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values would be –then convert r</a:t>
            </a:r>
            <a:r>
              <a:rPr lang="en-US" sz="1800" baseline="30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to r.</a:t>
            </a:r>
          </a:p>
        </p:txBody>
      </p:sp>
      <p:sp>
        <p:nvSpPr>
          <p:cNvPr id="403473" name="Line 17"/>
          <p:cNvSpPr>
            <a:spLocks noChangeShapeType="1"/>
          </p:cNvSpPr>
          <p:nvPr/>
        </p:nvSpPr>
        <p:spPr bwMode="auto">
          <a:xfrm flipV="1">
            <a:off x="3276600" y="3886200"/>
            <a:ext cx="1371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3474" name="Text Box 18"/>
          <p:cNvSpPr txBox="1">
            <a:spLocks noChangeArrowheads="1"/>
          </p:cNvSpPr>
          <p:nvPr/>
        </p:nvSpPr>
        <p:spPr bwMode="auto">
          <a:xfrm>
            <a:off x="2133600" y="381000"/>
            <a:ext cx="5734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This is lower-case delta is derived from a Power Table.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Its value depends on your desired level of Power,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expressed as the probability of detecting a ‘true’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r-value of a specified size. </a:t>
            </a:r>
          </a:p>
        </p:txBody>
      </p:sp>
      <p:sp>
        <p:nvSpPr>
          <p:cNvPr id="403475" name="Line 19"/>
          <p:cNvSpPr>
            <a:spLocks noChangeShapeType="1"/>
          </p:cNvSpPr>
          <p:nvPr/>
        </p:nvSpPr>
        <p:spPr bwMode="auto">
          <a:xfrm>
            <a:off x="2286000" y="762000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3476" name="Line 20"/>
          <p:cNvSpPr>
            <a:spLocks noChangeShapeType="1"/>
          </p:cNvSpPr>
          <p:nvPr/>
        </p:nvSpPr>
        <p:spPr bwMode="auto">
          <a:xfrm>
            <a:off x="2743200" y="2209800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3477" name="Line 21"/>
          <p:cNvSpPr>
            <a:spLocks noChangeShapeType="1"/>
          </p:cNvSpPr>
          <p:nvPr/>
        </p:nvSpPr>
        <p:spPr bwMode="auto">
          <a:xfrm>
            <a:off x="1219200" y="29718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3478" name="Text Box 22"/>
          <p:cNvSpPr txBox="1">
            <a:spLocks noChangeArrowheads="1"/>
          </p:cNvSpPr>
          <p:nvPr/>
        </p:nvSpPr>
        <p:spPr bwMode="auto">
          <a:xfrm>
            <a:off x="152400" y="2514600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Required sample size.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Text Box 2"/>
          <p:cNvSpPr txBox="1">
            <a:spLocks noChangeArrowheads="1"/>
          </p:cNvSpPr>
          <p:nvPr/>
        </p:nvSpPr>
        <p:spPr bwMode="auto">
          <a:xfrm>
            <a:off x="990600" y="1371600"/>
            <a:ext cx="75438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Cohen’s Classification System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for r-squared values: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r</a:t>
            </a:r>
            <a:r>
              <a:rPr lang="en-US" sz="3200" baseline="300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2</a:t>
            </a:r>
            <a:r>
              <a:rPr lang="en-US" sz="3200">
                <a:solidFill>
                  <a:srgbClr val="FF0000"/>
                </a:solidFill>
                <a:latin typeface="Arial" charset="0"/>
              </a:rPr>
              <a:t> = 0. 01 		</a:t>
            </a:r>
            <a:r>
              <a:rPr lang="en-US" sz="32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“Small Relationship”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3200">
              <a:solidFill>
                <a:srgbClr val="FF0000"/>
              </a:solidFill>
              <a:latin typeface="Arial" charset="0"/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r</a:t>
            </a:r>
            <a:r>
              <a:rPr lang="en-US" sz="3200" baseline="300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2</a:t>
            </a:r>
            <a:r>
              <a:rPr lang="en-US" sz="32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= 0.09 		“Medium Relationship”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3200">
              <a:solidFill>
                <a:srgbClr val="FF0000"/>
              </a:solidFill>
              <a:latin typeface="Arial" charset="0"/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r</a:t>
            </a:r>
            <a:r>
              <a:rPr lang="en-US" sz="3200" baseline="300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2</a:t>
            </a:r>
            <a:r>
              <a:rPr lang="en-US" sz="32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= 0.25 	  	“Large”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  </a:t>
            </a:r>
          </a:p>
        </p:txBody>
      </p:sp>
      <p:sp>
        <p:nvSpPr>
          <p:cNvPr id="404483" name="Line 3"/>
          <p:cNvSpPr>
            <a:spLocks noChangeShapeType="1"/>
          </p:cNvSpPr>
          <p:nvPr/>
        </p:nvSpPr>
        <p:spPr bwMode="auto">
          <a:xfrm>
            <a:off x="2743200" y="35814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4484" name="Line 4"/>
          <p:cNvSpPr>
            <a:spLocks noChangeShapeType="1"/>
          </p:cNvSpPr>
          <p:nvPr/>
        </p:nvSpPr>
        <p:spPr bwMode="auto">
          <a:xfrm>
            <a:off x="2743200" y="45720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4485" name="Line 5"/>
          <p:cNvSpPr>
            <a:spLocks noChangeShapeType="1"/>
          </p:cNvSpPr>
          <p:nvPr/>
        </p:nvSpPr>
        <p:spPr bwMode="auto">
          <a:xfrm>
            <a:off x="2743200" y="55626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Cohen’s Classifications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Cohen is a well respected statistician who has made classification systems for different types of statistics.</a:t>
            </a:r>
          </a:p>
          <a:p>
            <a:endParaRPr lang="en-US"/>
          </a:p>
          <a:p>
            <a:r>
              <a:rPr lang="en-US"/>
              <a:t>The numbers he’s derived for one statistic (say the ‘r’ stat) differ from those of another statistic (say, an ANOVA, or a Chi-Square, or even “Cohen’s </a:t>
            </a:r>
            <a:r>
              <a:rPr lang="en-US" i="1"/>
              <a:t>d</a:t>
            </a:r>
            <a:r>
              <a:rPr lang="en-US"/>
              <a:t>”).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4" name="Picture 6" descr="rPower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550" y="304800"/>
            <a:ext cx="6013450" cy="629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Benefits of </a:t>
            </a:r>
            <a:r>
              <a:rPr lang="en-US" sz="4000" b="1" i="1" u="sng">
                <a:solidFill>
                  <a:srgbClr val="FFEF02"/>
                </a:solidFill>
              </a:rPr>
              <a:t>Understanding</a:t>
            </a:r>
            <a:r>
              <a:rPr lang="en-US" sz="4000" b="1" u="sng">
                <a:solidFill>
                  <a:srgbClr val="FFEF02"/>
                </a:solidFill>
              </a:rPr>
              <a:t> Power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The ability to understand statistical power offers you </a:t>
            </a:r>
            <a:r>
              <a:rPr lang="en-US" sz="2400">
                <a:solidFill>
                  <a:schemeClr val="bg2"/>
                </a:solidFill>
              </a:rPr>
              <a:t>(as a therapist and/or a basic researcher)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rgbClr val="FFEF02"/>
                </a:solidFill>
              </a:rPr>
              <a:t>two benefits….</a:t>
            </a:r>
          </a:p>
          <a:p>
            <a:pPr>
              <a:lnSpc>
                <a:spcPct val="90000"/>
              </a:lnSpc>
            </a:pP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EF02"/>
                </a:solidFill>
              </a:rPr>
              <a:t>First,</a:t>
            </a:r>
            <a:r>
              <a:rPr lang="en-US" sz="2400">
                <a:solidFill>
                  <a:schemeClr val="bg1"/>
                </a:solidFill>
              </a:rPr>
              <a:t> knowing the statistical power in a study helps you to more meaningfully </a:t>
            </a:r>
            <a:r>
              <a:rPr lang="en-US" sz="2400">
                <a:solidFill>
                  <a:srgbClr val="FFEF02"/>
                </a:solidFill>
              </a:rPr>
              <a:t>distinguish between </a:t>
            </a:r>
            <a:r>
              <a:rPr lang="en-US" sz="2400" i="1">
                <a:solidFill>
                  <a:srgbClr val="FFEF02"/>
                </a:solidFill>
              </a:rPr>
              <a:t>statistical</a:t>
            </a:r>
            <a:r>
              <a:rPr lang="en-US" sz="2400">
                <a:solidFill>
                  <a:srgbClr val="FFEF02"/>
                </a:solidFill>
              </a:rPr>
              <a:t> significance versus </a:t>
            </a:r>
            <a:r>
              <a:rPr lang="en-US" sz="2400" i="1">
                <a:solidFill>
                  <a:srgbClr val="FFEF02"/>
                </a:solidFill>
              </a:rPr>
              <a:t>practical</a:t>
            </a:r>
            <a:r>
              <a:rPr lang="en-US" sz="2400">
                <a:solidFill>
                  <a:srgbClr val="FFEF02"/>
                </a:solidFill>
              </a:rPr>
              <a:t> significance.</a:t>
            </a:r>
          </a:p>
          <a:p>
            <a:pPr>
              <a:lnSpc>
                <a:spcPct val="90000"/>
              </a:lnSpc>
            </a:pPr>
            <a:endParaRPr lang="en-US" sz="2400">
              <a:solidFill>
                <a:srgbClr val="FFEF0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EF02"/>
                </a:solidFill>
              </a:rPr>
              <a:t>Second, </a:t>
            </a:r>
            <a:r>
              <a:rPr lang="en-US" sz="2400">
                <a:solidFill>
                  <a:schemeClr val="bg1"/>
                </a:solidFill>
              </a:rPr>
              <a:t>knowledge about statistical power can help you to</a:t>
            </a:r>
            <a:r>
              <a:rPr lang="en-US" sz="2400">
                <a:solidFill>
                  <a:srgbClr val="FFEF02"/>
                </a:solidFill>
              </a:rPr>
              <a:t> estimate your sample size. </a:t>
            </a:r>
            <a:r>
              <a:rPr lang="en-US" sz="2400">
                <a:solidFill>
                  <a:schemeClr val="bg1"/>
                </a:solidFill>
              </a:rPr>
              <a:t>This will allow you a reasonable chance to find a given effect size…without wasting time and money resources. </a:t>
            </a:r>
            <a:r>
              <a:rPr lang="en-US" sz="2400">
                <a:solidFill>
                  <a:schemeClr val="bg2"/>
                </a:solidFill>
              </a:rPr>
              <a:t>(Therapy and science are always subject to real-world constraints!)</a:t>
            </a:r>
          </a:p>
          <a:p>
            <a:pPr>
              <a:lnSpc>
                <a:spcPct val="90000"/>
              </a:lnSpc>
            </a:pPr>
            <a:endParaRPr lang="en-US" sz="2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52600" y="1295400"/>
            <a:ext cx="6400800" cy="3444875"/>
            <a:chOff x="1104" y="2064"/>
            <a:chExt cx="4032" cy="2170"/>
          </a:xfrm>
        </p:grpSpPr>
        <p:sp>
          <p:nvSpPr>
            <p:cNvPr id="443395" name="Rectangle 3"/>
            <p:cNvSpPr>
              <a:spLocks noChangeArrowheads="1"/>
            </p:cNvSpPr>
            <p:nvPr/>
          </p:nvSpPr>
          <p:spPr bwMode="auto">
            <a:xfrm>
              <a:off x="2805" y="2496"/>
              <a:ext cx="218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Science without humanity?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Tisk, Tisk, Tisk!</a:t>
              </a:r>
            </a:p>
          </p:txBody>
        </p:sp>
        <p:pic>
          <p:nvPicPr>
            <p:cNvPr id="443396" name="Picture 4" descr="gandhi"/>
            <p:cNvPicPr>
              <a:picLocks noChangeAspect="1" noChangeArrowheads="1"/>
            </p:cNvPicPr>
            <p:nvPr/>
          </p:nvPicPr>
          <p:blipFill>
            <a:blip r:embed="rId3" cstate="print"/>
            <a:srcRect b="16251"/>
            <a:stretch>
              <a:fillRect/>
            </a:stretch>
          </p:blipFill>
          <p:spPr bwMode="auto">
            <a:xfrm>
              <a:off x="1104" y="2304"/>
              <a:ext cx="1536" cy="19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397" name="AutoShape 5"/>
            <p:cNvSpPr>
              <a:spLocks noChangeArrowheads="1"/>
            </p:cNvSpPr>
            <p:nvPr/>
          </p:nvSpPr>
          <p:spPr bwMode="auto">
            <a:xfrm>
              <a:off x="2640" y="2064"/>
              <a:ext cx="2496" cy="1248"/>
            </a:xfrm>
            <a:prstGeom prst="cloudCallout">
              <a:avLst>
                <a:gd name="adj1" fmla="val -44472"/>
                <a:gd name="adj2" fmla="val 70032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4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b="1">
                <a:solidFill>
                  <a:srgbClr val="FFEF02"/>
                </a:solidFill>
              </a:rPr>
              <a:t>Intro to Non-Linear Regression</a:t>
            </a:r>
          </a:p>
        </p:txBody>
      </p:sp>
      <p:pic>
        <p:nvPicPr>
          <p:cNvPr id="347142" name="Picture 6" descr="contact_mov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38400"/>
            <a:ext cx="2943225" cy="4000500"/>
          </a:xfrm>
          <a:prstGeom prst="rect">
            <a:avLst/>
          </a:prstGeom>
          <a:noFill/>
        </p:spPr>
      </p:pic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1066800" y="1066800"/>
            <a:ext cx="7162800" cy="124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/>
              <a:t>Higher and higher order polynomials can ‘account for’ greater and greater proportions of variance (bigger r-squared values).</a:t>
            </a:r>
          </a:p>
        </p:txBody>
      </p:sp>
      <p:sp>
        <p:nvSpPr>
          <p:cNvPr id="347144" name="Freeform 8"/>
          <p:cNvSpPr>
            <a:spLocks/>
          </p:cNvSpPr>
          <p:nvPr/>
        </p:nvSpPr>
        <p:spPr bwMode="auto">
          <a:xfrm>
            <a:off x="177800" y="2541588"/>
            <a:ext cx="5484813" cy="3319462"/>
          </a:xfrm>
          <a:custGeom>
            <a:avLst/>
            <a:gdLst/>
            <a:ahLst/>
            <a:cxnLst>
              <a:cxn ang="0">
                <a:pos x="3455" y="1279"/>
              </a:cxn>
              <a:cxn ang="0">
                <a:pos x="3063" y="1249"/>
              </a:cxn>
              <a:cxn ang="0">
                <a:pos x="2945" y="1205"/>
              </a:cxn>
              <a:cxn ang="0">
                <a:pos x="2901" y="1183"/>
              </a:cxn>
              <a:cxn ang="0">
                <a:pos x="2849" y="1153"/>
              </a:cxn>
              <a:cxn ang="0">
                <a:pos x="2805" y="1109"/>
              </a:cxn>
              <a:cxn ang="0">
                <a:pos x="2775" y="1087"/>
              </a:cxn>
              <a:cxn ang="0">
                <a:pos x="2738" y="1057"/>
              </a:cxn>
              <a:cxn ang="0">
                <a:pos x="2716" y="1028"/>
              </a:cxn>
              <a:cxn ang="0">
                <a:pos x="2628" y="954"/>
              </a:cxn>
              <a:cxn ang="0">
                <a:pos x="2369" y="703"/>
              </a:cxn>
              <a:cxn ang="0">
                <a:pos x="2347" y="681"/>
              </a:cxn>
              <a:cxn ang="0">
                <a:pos x="2325" y="651"/>
              </a:cxn>
              <a:cxn ang="0">
                <a:pos x="2192" y="555"/>
              </a:cxn>
              <a:cxn ang="0">
                <a:pos x="2155" y="541"/>
              </a:cxn>
              <a:cxn ang="0">
                <a:pos x="2022" y="467"/>
              </a:cxn>
              <a:cxn ang="0">
                <a:pos x="1934" y="430"/>
              </a:cxn>
              <a:cxn ang="0">
                <a:pos x="1845" y="400"/>
              </a:cxn>
              <a:cxn ang="0">
                <a:pos x="1690" y="334"/>
              </a:cxn>
              <a:cxn ang="0">
                <a:pos x="1579" y="289"/>
              </a:cxn>
              <a:cxn ang="0">
                <a:pos x="1446" y="245"/>
              </a:cxn>
              <a:cxn ang="0">
                <a:pos x="1321" y="201"/>
              </a:cxn>
              <a:cxn ang="0">
                <a:pos x="1121" y="120"/>
              </a:cxn>
              <a:cxn ang="0">
                <a:pos x="1010" y="83"/>
              </a:cxn>
              <a:cxn ang="0">
                <a:pos x="833" y="38"/>
              </a:cxn>
              <a:cxn ang="0">
                <a:pos x="715" y="16"/>
              </a:cxn>
              <a:cxn ang="0">
                <a:pos x="265" y="53"/>
              </a:cxn>
              <a:cxn ang="0">
                <a:pos x="139" y="149"/>
              </a:cxn>
              <a:cxn ang="0">
                <a:pos x="80" y="216"/>
              </a:cxn>
              <a:cxn ang="0">
                <a:pos x="43" y="341"/>
              </a:cxn>
              <a:cxn ang="0">
                <a:pos x="21" y="467"/>
              </a:cxn>
              <a:cxn ang="0">
                <a:pos x="14" y="496"/>
              </a:cxn>
              <a:cxn ang="0">
                <a:pos x="43" y="1087"/>
              </a:cxn>
              <a:cxn ang="0">
                <a:pos x="110" y="1375"/>
              </a:cxn>
              <a:cxn ang="0">
                <a:pos x="146" y="1486"/>
              </a:cxn>
              <a:cxn ang="0">
                <a:pos x="176" y="1560"/>
              </a:cxn>
              <a:cxn ang="0">
                <a:pos x="213" y="1626"/>
              </a:cxn>
              <a:cxn ang="0">
                <a:pos x="272" y="1729"/>
              </a:cxn>
              <a:cxn ang="0">
                <a:pos x="398" y="1885"/>
              </a:cxn>
              <a:cxn ang="0">
                <a:pos x="434" y="1921"/>
              </a:cxn>
              <a:cxn ang="0">
                <a:pos x="553" y="2010"/>
              </a:cxn>
              <a:cxn ang="0">
                <a:pos x="671" y="2047"/>
              </a:cxn>
              <a:cxn ang="0">
                <a:pos x="863" y="2091"/>
              </a:cxn>
              <a:cxn ang="0">
                <a:pos x="2414" y="2047"/>
              </a:cxn>
              <a:cxn ang="0">
                <a:pos x="2554" y="2032"/>
              </a:cxn>
              <a:cxn ang="0">
                <a:pos x="2790" y="1951"/>
              </a:cxn>
              <a:cxn ang="0">
                <a:pos x="2842" y="1921"/>
              </a:cxn>
              <a:cxn ang="0">
                <a:pos x="2886" y="1907"/>
              </a:cxn>
              <a:cxn ang="0">
                <a:pos x="3063" y="1833"/>
              </a:cxn>
              <a:cxn ang="0">
                <a:pos x="3182" y="1766"/>
              </a:cxn>
              <a:cxn ang="0">
                <a:pos x="3300" y="1678"/>
              </a:cxn>
              <a:cxn ang="0">
                <a:pos x="3344" y="1619"/>
              </a:cxn>
              <a:cxn ang="0">
                <a:pos x="3396" y="1537"/>
              </a:cxn>
              <a:cxn ang="0">
                <a:pos x="3425" y="1493"/>
              </a:cxn>
              <a:cxn ang="0">
                <a:pos x="3410" y="1419"/>
              </a:cxn>
              <a:cxn ang="0">
                <a:pos x="3396" y="1375"/>
              </a:cxn>
              <a:cxn ang="0">
                <a:pos x="3425" y="1323"/>
              </a:cxn>
              <a:cxn ang="0">
                <a:pos x="3455" y="1279"/>
              </a:cxn>
            </a:cxnLst>
            <a:rect l="0" t="0" r="r" b="b"/>
            <a:pathLst>
              <a:path w="3455" h="2091">
                <a:moveTo>
                  <a:pt x="3455" y="1279"/>
                </a:moveTo>
                <a:cubicBezTo>
                  <a:pt x="3306" y="1314"/>
                  <a:pt x="3197" y="1270"/>
                  <a:pt x="3063" y="1249"/>
                </a:cubicBezTo>
                <a:cubicBezTo>
                  <a:pt x="3024" y="1236"/>
                  <a:pt x="2982" y="1224"/>
                  <a:pt x="2945" y="1205"/>
                </a:cubicBezTo>
                <a:cubicBezTo>
                  <a:pt x="2895" y="1179"/>
                  <a:pt x="2951" y="1199"/>
                  <a:pt x="2901" y="1183"/>
                </a:cubicBezTo>
                <a:cubicBezTo>
                  <a:pt x="2884" y="1172"/>
                  <a:pt x="2865" y="1165"/>
                  <a:pt x="2849" y="1153"/>
                </a:cubicBezTo>
                <a:cubicBezTo>
                  <a:pt x="2833" y="1140"/>
                  <a:pt x="2820" y="1124"/>
                  <a:pt x="2805" y="1109"/>
                </a:cubicBezTo>
                <a:cubicBezTo>
                  <a:pt x="2796" y="1100"/>
                  <a:pt x="2785" y="1094"/>
                  <a:pt x="2775" y="1087"/>
                </a:cubicBezTo>
                <a:cubicBezTo>
                  <a:pt x="2735" y="1025"/>
                  <a:pt x="2789" y="1099"/>
                  <a:pt x="2738" y="1057"/>
                </a:cubicBezTo>
                <a:cubicBezTo>
                  <a:pt x="2729" y="1049"/>
                  <a:pt x="2725" y="1037"/>
                  <a:pt x="2716" y="1028"/>
                </a:cubicBezTo>
                <a:cubicBezTo>
                  <a:pt x="2690" y="1002"/>
                  <a:pt x="2655" y="981"/>
                  <a:pt x="2628" y="954"/>
                </a:cubicBezTo>
                <a:cubicBezTo>
                  <a:pt x="2542" y="868"/>
                  <a:pt x="2462" y="782"/>
                  <a:pt x="2369" y="703"/>
                </a:cubicBezTo>
                <a:cubicBezTo>
                  <a:pt x="2361" y="696"/>
                  <a:pt x="2354" y="689"/>
                  <a:pt x="2347" y="681"/>
                </a:cubicBezTo>
                <a:cubicBezTo>
                  <a:pt x="2339" y="672"/>
                  <a:pt x="2334" y="659"/>
                  <a:pt x="2325" y="651"/>
                </a:cubicBezTo>
                <a:cubicBezTo>
                  <a:pt x="2290" y="620"/>
                  <a:pt x="2228" y="583"/>
                  <a:pt x="2192" y="555"/>
                </a:cubicBezTo>
                <a:cubicBezTo>
                  <a:pt x="2182" y="547"/>
                  <a:pt x="2167" y="547"/>
                  <a:pt x="2155" y="541"/>
                </a:cubicBezTo>
                <a:cubicBezTo>
                  <a:pt x="2105" y="514"/>
                  <a:pt x="2078" y="480"/>
                  <a:pt x="2022" y="467"/>
                </a:cubicBezTo>
                <a:cubicBezTo>
                  <a:pt x="1994" y="452"/>
                  <a:pt x="1964" y="441"/>
                  <a:pt x="1934" y="430"/>
                </a:cubicBezTo>
                <a:cubicBezTo>
                  <a:pt x="1905" y="419"/>
                  <a:pt x="1845" y="400"/>
                  <a:pt x="1845" y="400"/>
                </a:cubicBezTo>
                <a:cubicBezTo>
                  <a:pt x="1801" y="368"/>
                  <a:pt x="1743" y="344"/>
                  <a:pt x="1690" y="334"/>
                </a:cubicBezTo>
                <a:cubicBezTo>
                  <a:pt x="1656" y="311"/>
                  <a:pt x="1618" y="302"/>
                  <a:pt x="1579" y="289"/>
                </a:cubicBezTo>
                <a:cubicBezTo>
                  <a:pt x="1533" y="274"/>
                  <a:pt x="1493" y="255"/>
                  <a:pt x="1446" y="245"/>
                </a:cubicBezTo>
                <a:cubicBezTo>
                  <a:pt x="1414" y="223"/>
                  <a:pt x="1359" y="208"/>
                  <a:pt x="1321" y="201"/>
                </a:cubicBezTo>
                <a:cubicBezTo>
                  <a:pt x="1256" y="169"/>
                  <a:pt x="1190" y="141"/>
                  <a:pt x="1121" y="120"/>
                </a:cubicBezTo>
                <a:cubicBezTo>
                  <a:pt x="1088" y="97"/>
                  <a:pt x="1048" y="95"/>
                  <a:pt x="1010" y="83"/>
                </a:cubicBezTo>
                <a:cubicBezTo>
                  <a:pt x="959" y="48"/>
                  <a:pt x="893" y="47"/>
                  <a:pt x="833" y="38"/>
                </a:cubicBezTo>
                <a:cubicBezTo>
                  <a:pt x="795" y="26"/>
                  <a:pt x="715" y="16"/>
                  <a:pt x="715" y="16"/>
                </a:cubicBezTo>
                <a:cubicBezTo>
                  <a:pt x="565" y="26"/>
                  <a:pt x="407" y="0"/>
                  <a:pt x="265" y="53"/>
                </a:cubicBezTo>
                <a:cubicBezTo>
                  <a:pt x="209" y="74"/>
                  <a:pt x="185" y="114"/>
                  <a:pt x="139" y="149"/>
                </a:cubicBezTo>
                <a:cubicBezTo>
                  <a:pt x="115" y="167"/>
                  <a:pt x="80" y="216"/>
                  <a:pt x="80" y="216"/>
                </a:cubicBezTo>
                <a:cubicBezTo>
                  <a:pt x="72" y="259"/>
                  <a:pt x="56" y="299"/>
                  <a:pt x="43" y="341"/>
                </a:cubicBezTo>
                <a:cubicBezTo>
                  <a:pt x="34" y="419"/>
                  <a:pt x="40" y="385"/>
                  <a:pt x="21" y="467"/>
                </a:cubicBezTo>
                <a:cubicBezTo>
                  <a:pt x="19" y="477"/>
                  <a:pt x="14" y="496"/>
                  <a:pt x="14" y="496"/>
                </a:cubicBezTo>
                <a:cubicBezTo>
                  <a:pt x="18" y="678"/>
                  <a:pt x="0" y="903"/>
                  <a:pt x="43" y="1087"/>
                </a:cubicBezTo>
                <a:cubicBezTo>
                  <a:pt x="49" y="1164"/>
                  <a:pt x="65" y="1309"/>
                  <a:pt x="110" y="1375"/>
                </a:cubicBezTo>
                <a:cubicBezTo>
                  <a:pt x="120" y="1416"/>
                  <a:pt x="124" y="1451"/>
                  <a:pt x="146" y="1486"/>
                </a:cubicBezTo>
                <a:cubicBezTo>
                  <a:pt x="154" y="1515"/>
                  <a:pt x="160" y="1535"/>
                  <a:pt x="176" y="1560"/>
                </a:cubicBezTo>
                <a:cubicBezTo>
                  <a:pt x="186" y="1590"/>
                  <a:pt x="190" y="1603"/>
                  <a:pt x="213" y="1626"/>
                </a:cubicBezTo>
                <a:cubicBezTo>
                  <a:pt x="229" y="1665"/>
                  <a:pt x="242" y="1699"/>
                  <a:pt x="272" y="1729"/>
                </a:cubicBezTo>
                <a:cubicBezTo>
                  <a:pt x="288" y="1782"/>
                  <a:pt x="352" y="1855"/>
                  <a:pt x="398" y="1885"/>
                </a:cubicBezTo>
                <a:cubicBezTo>
                  <a:pt x="424" y="1926"/>
                  <a:pt x="397" y="1891"/>
                  <a:pt x="434" y="1921"/>
                </a:cubicBezTo>
                <a:cubicBezTo>
                  <a:pt x="473" y="1953"/>
                  <a:pt x="510" y="1982"/>
                  <a:pt x="553" y="2010"/>
                </a:cubicBezTo>
                <a:cubicBezTo>
                  <a:pt x="584" y="2030"/>
                  <a:pt x="636" y="2037"/>
                  <a:pt x="671" y="2047"/>
                </a:cubicBezTo>
                <a:cubicBezTo>
                  <a:pt x="736" y="2066"/>
                  <a:pt x="796" y="2081"/>
                  <a:pt x="863" y="2091"/>
                </a:cubicBezTo>
                <a:cubicBezTo>
                  <a:pt x="1381" y="2084"/>
                  <a:pt x="1897" y="2061"/>
                  <a:pt x="2414" y="2047"/>
                </a:cubicBezTo>
                <a:cubicBezTo>
                  <a:pt x="2512" y="2041"/>
                  <a:pt x="2495" y="2049"/>
                  <a:pt x="2554" y="2032"/>
                </a:cubicBezTo>
                <a:cubicBezTo>
                  <a:pt x="2634" y="2009"/>
                  <a:pt x="2709" y="1962"/>
                  <a:pt x="2790" y="1951"/>
                </a:cubicBezTo>
                <a:cubicBezTo>
                  <a:pt x="2810" y="1937"/>
                  <a:pt x="2818" y="1930"/>
                  <a:pt x="2842" y="1921"/>
                </a:cubicBezTo>
                <a:cubicBezTo>
                  <a:pt x="2856" y="1915"/>
                  <a:pt x="2886" y="1907"/>
                  <a:pt x="2886" y="1907"/>
                </a:cubicBezTo>
                <a:cubicBezTo>
                  <a:pt x="2919" y="1885"/>
                  <a:pt x="3020" y="1847"/>
                  <a:pt x="3063" y="1833"/>
                </a:cubicBezTo>
                <a:cubicBezTo>
                  <a:pt x="3100" y="1808"/>
                  <a:pt x="3140" y="1781"/>
                  <a:pt x="3182" y="1766"/>
                </a:cubicBezTo>
                <a:cubicBezTo>
                  <a:pt x="3216" y="1732"/>
                  <a:pt x="3260" y="1706"/>
                  <a:pt x="3300" y="1678"/>
                </a:cubicBezTo>
                <a:cubicBezTo>
                  <a:pt x="3309" y="1649"/>
                  <a:pt x="3318" y="1636"/>
                  <a:pt x="3344" y="1619"/>
                </a:cubicBezTo>
                <a:cubicBezTo>
                  <a:pt x="3359" y="1589"/>
                  <a:pt x="3379" y="1566"/>
                  <a:pt x="3396" y="1537"/>
                </a:cubicBezTo>
                <a:cubicBezTo>
                  <a:pt x="3405" y="1522"/>
                  <a:pt x="3425" y="1493"/>
                  <a:pt x="3425" y="1493"/>
                </a:cubicBezTo>
                <a:cubicBezTo>
                  <a:pt x="3415" y="1420"/>
                  <a:pt x="3425" y="1463"/>
                  <a:pt x="3410" y="1419"/>
                </a:cubicBezTo>
                <a:cubicBezTo>
                  <a:pt x="3405" y="1404"/>
                  <a:pt x="3396" y="1375"/>
                  <a:pt x="3396" y="1375"/>
                </a:cubicBezTo>
                <a:cubicBezTo>
                  <a:pt x="3412" y="1272"/>
                  <a:pt x="3385" y="1363"/>
                  <a:pt x="3425" y="1323"/>
                </a:cubicBezTo>
                <a:cubicBezTo>
                  <a:pt x="3438" y="1310"/>
                  <a:pt x="3445" y="1294"/>
                  <a:pt x="3455" y="1279"/>
                </a:cubicBezTo>
                <a:close/>
              </a:path>
            </a:pathLst>
          </a:custGeom>
          <a:noFill/>
          <a:ln w="28575" cap="flat" cmpd="sng">
            <a:solidFill>
              <a:srgbClr val="FFEF0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7145" name="Text Box 9"/>
          <p:cNvSpPr txBox="1">
            <a:spLocks noChangeArrowheads="1"/>
          </p:cNvSpPr>
          <p:nvPr/>
        </p:nvSpPr>
        <p:spPr bwMode="auto">
          <a:xfrm>
            <a:off x="471488" y="3473450"/>
            <a:ext cx="3343275" cy="1706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000" b="1" u="sng"/>
              <a:t>Potential Pop Quiz Question:</a:t>
            </a:r>
          </a:p>
          <a:p>
            <a:pPr marL="342900" indent="-342900" algn="ctr">
              <a:buFontTx/>
              <a:buNone/>
            </a:pPr>
            <a:r>
              <a:rPr lang="en-US" sz="2000" b="1"/>
              <a:t>How does </a:t>
            </a:r>
            <a:r>
              <a:rPr lang="en-US" sz="2000" b="1">
                <a:solidFill>
                  <a:srgbClr val="FFEF02"/>
                </a:solidFill>
              </a:rPr>
              <a:t>Ockham’s razor</a:t>
            </a:r>
          </a:p>
          <a:p>
            <a:pPr marL="342900" indent="-342900" algn="ctr">
              <a:buFontTx/>
              <a:buNone/>
            </a:pPr>
            <a:r>
              <a:rPr lang="en-US" sz="2000" b="1"/>
              <a:t>relate to the use of </a:t>
            </a:r>
          </a:p>
          <a:p>
            <a:pPr marL="342900" indent="-342900" algn="ctr">
              <a:buFontTx/>
              <a:buNone/>
            </a:pPr>
            <a:r>
              <a:rPr lang="en-US" sz="2000" b="1"/>
              <a:t>polynomials in (non-linear)</a:t>
            </a:r>
          </a:p>
          <a:p>
            <a:pPr marL="342900" indent="-342900" algn="ctr">
              <a:buFontTx/>
              <a:buNone/>
            </a:pPr>
            <a:r>
              <a:rPr lang="en-US" sz="2000" b="1"/>
              <a:t>regression analysis?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b="1">
                <a:solidFill>
                  <a:srgbClr val="FFEF02"/>
                </a:solidFill>
              </a:rPr>
              <a:t>Intro to Non-Linear Regression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>
                <a:solidFill>
                  <a:schemeClr val="bg1"/>
                </a:solidFill>
              </a:rPr>
              <a:t>Here are a few commonly used non-linear functions (i.e., equations or “models”) that differ from the standard polynomial format...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chemeClr val="bg1"/>
                </a:solidFill>
              </a:rPr>
              <a:t>Power Function:  		</a:t>
            </a:r>
            <a:r>
              <a:rPr lang="en-US" sz="2800" b="1">
                <a:solidFill>
                  <a:srgbClr val="FFEF02"/>
                </a:solidFill>
              </a:rPr>
              <a:t>y = </a:t>
            </a:r>
            <a:r>
              <a:rPr lang="en-US" sz="2800" b="1" u="sng">
                <a:solidFill>
                  <a:srgbClr val="FFEF02"/>
                </a:solidFill>
              </a:rPr>
              <a:t>b</a:t>
            </a:r>
            <a:r>
              <a:rPr lang="en-US" sz="2800" b="1">
                <a:solidFill>
                  <a:srgbClr val="FFEF02"/>
                </a:solidFill>
              </a:rPr>
              <a:t> * (x</a:t>
            </a:r>
            <a:r>
              <a:rPr lang="en-US" sz="2800" b="1" u="sng" baseline="30000">
                <a:solidFill>
                  <a:srgbClr val="FFEF02"/>
                </a:solidFill>
              </a:rPr>
              <a:t>m</a:t>
            </a:r>
            <a:r>
              <a:rPr lang="en-US" sz="2800" b="1">
                <a:solidFill>
                  <a:srgbClr val="FFEF02"/>
                </a:solidFill>
              </a:rPr>
              <a:t>)</a:t>
            </a:r>
            <a:endParaRPr lang="en-US" sz="2800" b="1" baseline="30000">
              <a:solidFill>
                <a:srgbClr val="FFEF02"/>
              </a:solidFill>
            </a:endParaRPr>
          </a:p>
          <a:p>
            <a:pPr>
              <a:lnSpc>
                <a:spcPct val="80000"/>
              </a:lnSpc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chemeClr val="bg1"/>
                </a:solidFill>
              </a:rPr>
              <a:t>Logarithmic Function:  	</a:t>
            </a:r>
            <a:r>
              <a:rPr lang="en-US" sz="2800" b="1">
                <a:solidFill>
                  <a:srgbClr val="FFEF02"/>
                </a:solidFill>
              </a:rPr>
              <a:t>y = </a:t>
            </a:r>
            <a:r>
              <a:rPr lang="en-US" sz="2800" b="1" u="sng">
                <a:solidFill>
                  <a:srgbClr val="FFEF02"/>
                </a:solidFill>
              </a:rPr>
              <a:t>m</a:t>
            </a:r>
            <a:r>
              <a:rPr lang="en-US" sz="2800" b="1">
                <a:solidFill>
                  <a:srgbClr val="FFEF02"/>
                </a:solidFill>
              </a:rPr>
              <a:t> *  Ln(x) + </a:t>
            </a:r>
            <a:r>
              <a:rPr lang="en-US" sz="2800" b="1" u="sng">
                <a:solidFill>
                  <a:srgbClr val="FFEF02"/>
                </a:solidFill>
              </a:rPr>
              <a:t>b</a:t>
            </a:r>
            <a:r>
              <a:rPr lang="en-US" sz="2800" b="1">
                <a:solidFill>
                  <a:schemeClr val="bg1"/>
                </a:solidFill>
              </a:rPr>
              <a:t>					</a:t>
            </a:r>
          </a:p>
          <a:p>
            <a:pPr>
              <a:lnSpc>
                <a:spcPct val="80000"/>
              </a:lnSpc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chemeClr val="bg1"/>
                </a:solidFill>
              </a:rPr>
              <a:t>Exponential Function:  	</a:t>
            </a:r>
            <a:r>
              <a:rPr lang="en-US" sz="2800" b="1">
                <a:solidFill>
                  <a:srgbClr val="FFEF02"/>
                </a:solidFill>
              </a:rPr>
              <a:t>y = </a:t>
            </a:r>
            <a:r>
              <a:rPr lang="en-US" sz="2800" b="1" u="sng">
                <a:solidFill>
                  <a:srgbClr val="FFEF02"/>
                </a:solidFill>
              </a:rPr>
              <a:t>b</a:t>
            </a:r>
            <a:r>
              <a:rPr lang="en-US" sz="2800" b="1">
                <a:solidFill>
                  <a:srgbClr val="FFEF02"/>
                </a:solidFill>
              </a:rPr>
              <a:t> * (e</a:t>
            </a:r>
            <a:r>
              <a:rPr lang="en-US" sz="2800" b="1" u="sng" baseline="30000">
                <a:solidFill>
                  <a:srgbClr val="FFEF02"/>
                </a:solidFill>
              </a:rPr>
              <a:t>m</a:t>
            </a:r>
            <a:r>
              <a:rPr lang="en-US" sz="2800" b="1" baseline="30000">
                <a:solidFill>
                  <a:srgbClr val="FFEF02"/>
                </a:solidFill>
              </a:rPr>
              <a:t> * x</a:t>
            </a:r>
            <a:r>
              <a:rPr lang="en-US" sz="2800" b="1">
                <a:solidFill>
                  <a:srgbClr val="FFEF02"/>
                </a:solidFill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1828800" y="5715000"/>
            <a:ext cx="5910263" cy="1036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000">
                <a:solidFill>
                  <a:schemeClr val="bg2"/>
                </a:solidFill>
              </a:rPr>
              <a:t>Slope is controlled by ‘m’, intercept is controlled by ‘b’.</a:t>
            </a: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chemeClr val="bg2"/>
                </a:solidFill>
              </a:rPr>
              <a:t>What does the “Ln” mean? What does “e” mean?</a:t>
            </a: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chemeClr val="bg2"/>
                </a:solidFill>
              </a:rPr>
              <a:t>Note: You do NOT need to memorize these formulas!!!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b="1">
                <a:solidFill>
                  <a:srgbClr val="FFEF02"/>
                </a:solidFill>
              </a:rPr>
              <a:t>Intro to Non-Linear Regression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EF02"/>
                </a:solidFill>
              </a:rPr>
              <a:t>Great news!</a:t>
            </a:r>
            <a:r>
              <a:rPr lang="en-US" sz="2000" b="1" dirty="0">
                <a:solidFill>
                  <a:schemeClr val="bg1"/>
                </a:solidFill>
              </a:rPr>
              <a:t>  We can get the best-fitting non-linear graphs, </a:t>
            </a:r>
            <a:r>
              <a:rPr lang="en-US" sz="2000" b="1" i="1" dirty="0">
                <a:solidFill>
                  <a:schemeClr val="bg1"/>
                </a:solidFill>
              </a:rPr>
              <a:t>and </a:t>
            </a:r>
            <a:r>
              <a:rPr lang="en-US" sz="2000" b="1" dirty="0">
                <a:solidFill>
                  <a:schemeClr val="bg1"/>
                </a:solidFill>
              </a:rPr>
              <a:t>the  equations, </a:t>
            </a:r>
            <a:r>
              <a:rPr lang="en-US" sz="2000" b="1" i="1" dirty="0">
                <a:solidFill>
                  <a:schemeClr val="bg1"/>
                </a:solidFill>
              </a:rPr>
              <a:t>and </a:t>
            </a:r>
            <a:r>
              <a:rPr lang="en-US" sz="2000" b="1" dirty="0">
                <a:solidFill>
                  <a:schemeClr val="bg1"/>
                </a:solidFill>
              </a:rPr>
              <a:t>the r-squared value just by pointing an clicking!   </a:t>
            </a:r>
            <a:r>
              <a:rPr lang="en-US" sz="2000" b="1" dirty="0">
                <a:solidFill>
                  <a:srgbClr val="FFEF02"/>
                </a:solidFill>
              </a:rPr>
              <a:t>Excel to the rescue!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FFEF0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FFEF02"/>
                </a:solidFill>
              </a:rPr>
              <a:t>Begin </a:t>
            </a:r>
            <a:r>
              <a:rPr lang="en-US" sz="2000" b="1" dirty="0">
                <a:solidFill>
                  <a:srgbClr val="FFEF02"/>
                </a:solidFill>
              </a:rPr>
              <a:t>by creating a scatter plot</a:t>
            </a:r>
            <a:r>
              <a:rPr lang="en-US" sz="2000" b="1" dirty="0">
                <a:solidFill>
                  <a:schemeClr val="bg1"/>
                </a:solidFill>
              </a:rPr>
              <a:t> in excel, as we’ve done before.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Select </a:t>
            </a:r>
            <a:r>
              <a:rPr lang="en-US" sz="2000" b="1" dirty="0">
                <a:solidFill>
                  <a:schemeClr val="bg1"/>
                </a:solidFill>
              </a:rPr>
              <a:t>a function, and use the </a:t>
            </a:r>
            <a:r>
              <a:rPr lang="en-US" sz="2000" b="1" dirty="0">
                <a:solidFill>
                  <a:srgbClr val="FFEF02"/>
                </a:solidFill>
              </a:rPr>
              <a:t>OPTIONS</a:t>
            </a:r>
            <a:r>
              <a:rPr lang="en-US" sz="2000" b="1" dirty="0">
                <a:solidFill>
                  <a:schemeClr val="bg1"/>
                </a:solidFill>
              </a:rPr>
              <a:t> menu to add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chemeClr val="bg1"/>
                </a:solidFill>
              </a:rPr>
              <a:t>		-display equation on chart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chemeClr val="bg1"/>
                </a:solidFill>
              </a:rPr>
              <a:t>		-display r-squared value on chart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2375</Words>
  <Application>Microsoft Office PowerPoint</Application>
  <PresentationFormat>On-screen Show (4:3)</PresentationFormat>
  <Paragraphs>506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Symbol</vt:lpstr>
      <vt:lpstr>Times</vt:lpstr>
      <vt:lpstr>Wingdings</vt:lpstr>
      <vt:lpstr>Blank</vt:lpstr>
      <vt:lpstr>Outline of Today’s Discussion</vt:lpstr>
      <vt:lpstr>The Research Cycle</vt:lpstr>
      <vt:lpstr>Part 1</vt:lpstr>
      <vt:lpstr>Intro to Non-Linear Regression</vt:lpstr>
      <vt:lpstr>Intro to Non-Linear Regression</vt:lpstr>
      <vt:lpstr>Intro to Non-Linear Regression</vt:lpstr>
      <vt:lpstr>Intro to Non-Linear Regression</vt:lpstr>
      <vt:lpstr>Intro to Non-Linear Regression</vt:lpstr>
      <vt:lpstr>Intro to Non-Linear Regression</vt:lpstr>
      <vt:lpstr>Part 2</vt:lpstr>
      <vt:lpstr>Decision Errors</vt:lpstr>
      <vt:lpstr>Decision Errors</vt:lpstr>
      <vt:lpstr>Decision Errors</vt:lpstr>
      <vt:lpstr>Part 3</vt:lpstr>
      <vt:lpstr>Effect Size</vt:lpstr>
      <vt:lpstr>Effect Size</vt:lpstr>
      <vt:lpstr>Effect Size</vt:lpstr>
      <vt:lpstr>Effect Size</vt:lpstr>
      <vt:lpstr>Effect Size</vt:lpstr>
      <vt:lpstr>Effect Size</vt:lpstr>
      <vt:lpstr>Effect Size</vt:lpstr>
      <vt:lpstr>Effect Size</vt:lpstr>
      <vt:lpstr>Effect Size Conventions</vt:lpstr>
      <vt:lpstr>Effect Size &amp; Meta-Analysis</vt:lpstr>
      <vt:lpstr>Effect Size</vt:lpstr>
      <vt:lpstr>Cohen’s D (Effect Size)</vt:lpstr>
      <vt:lpstr>Small But Reliable Effects</vt:lpstr>
      <vt:lpstr>Small But Reliable Effects</vt:lpstr>
      <vt:lpstr>Part 4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Increasing Statistical Power</vt:lpstr>
      <vt:lpstr>Statistical Power</vt:lpstr>
      <vt:lpstr>Role of Power in Interpreting  the Results of a Study</vt:lpstr>
      <vt:lpstr>Statistical Power</vt:lpstr>
      <vt:lpstr>Part 5</vt:lpstr>
      <vt:lpstr>Intuitions About Power &amp; Sample Size</vt:lpstr>
      <vt:lpstr>Intuitions About Power &amp; Sample Size</vt:lpstr>
      <vt:lpstr>Intuitions About Power &amp; Sample Size</vt:lpstr>
      <vt:lpstr>Intuitions About Power &amp; Sample Size</vt:lpstr>
      <vt:lpstr>Intuitions About Power &amp; Sample Size</vt:lpstr>
      <vt:lpstr>Intuitions About Power &amp; Sample Size</vt:lpstr>
      <vt:lpstr>Intuitions About Power &amp; Sample Size</vt:lpstr>
      <vt:lpstr>Role of Power in Interpreting  the Results of a Study</vt:lpstr>
      <vt:lpstr>Role of Power in Interpreting  the Results of a Study</vt:lpstr>
      <vt:lpstr>Intuitions About Power &amp; Sample Size</vt:lpstr>
      <vt:lpstr>Part 6</vt:lpstr>
      <vt:lpstr>PowerPoint Presentation</vt:lpstr>
      <vt:lpstr>PowerPoint Presentation</vt:lpstr>
      <vt:lpstr>PowerPoint Presentation</vt:lpstr>
      <vt:lpstr>Cohen’s Classifications</vt:lpstr>
      <vt:lpstr>PowerPoint Presentation</vt:lpstr>
      <vt:lpstr>Benefits of Understanding Power</vt:lpstr>
      <vt:lpstr>PowerPoint Presentation</vt:lpstr>
      <vt:lpstr>PowerPoint Presentation</vt:lpstr>
    </vt:vector>
  </TitlesOfParts>
  <Company>Computing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 1/13/02</dc:title>
  <dc:creator>name Denison</dc:creator>
  <cp:lastModifiedBy>Windows User</cp:lastModifiedBy>
  <cp:revision>204</cp:revision>
  <cp:lastPrinted>2003-09-05T01:06:48Z</cp:lastPrinted>
  <dcterms:created xsi:type="dcterms:W3CDTF">2003-01-06T15:18:30Z</dcterms:created>
  <dcterms:modified xsi:type="dcterms:W3CDTF">2015-10-01T02:08:48Z</dcterms:modified>
</cp:coreProperties>
</file>